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3" r:id="rId1"/>
  </p:sldMasterIdLst>
  <p:notesMasterIdLst>
    <p:notesMasterId r:id="rId25"/>
  </p:notesMasterIdLst>
  <p:handoutMasterIdLst>
    <p:handoutMasterId r:id="rId26"/>
  </p:handoutMasterIdLst>
  <p:sldIdLst>
    <p:sldId id="336" r:id="rId2"/>
    <p:sldId id="338" r:id="rId3"/>
    <p:sldId id="355" r:id="rId4"/>
    <p:sldId id="339" r:id="rId5"/>
    <p:sldId id="358" r:id="rId6"/>
    <p:sldId id="341" r:id="rId7"/>
    <p:sldId id="376" r:id="rId8"/>
    <p:sldId id="364" r:id="rId9"/>
    <p:sldId id="377" r:id="rId10"/>
    <p:sldId id="369" r:id="rId11"/>
    <p:sldId id="382" r:id="rId12"/>
    <p:sldId id="378" r:id="rId13"/>
    <p:sldId id="383" r:id="rId14"/>
    <p:sldId id="384" r:id="rId15"/>
    <p:sldId id="368" r:id="rId16"/>
    <p:sldId id="349" r:id="rId17"/>
    <p:sldId id="379" r:id="rId18"/>
    <p:sldId id="380" r:id="rId19"/>
    <p:sldId id="381" r:id="rId20"/>
    <p:sldId id="372" r:id="rId21"/>
    <p:sldId id="385" r:id="rId22"/>
    <p:sldId id="362" r:id="rId23"/>
    <p:sldId id="386" r:id="rId24"/>
  </p:sldIdLst>
  <p:sldSz cx="9144000" cy="6858000" type="screen4x3"/>
  <p:notesSz cx="6797675" cy="9926638"/>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85"/>
    <a:srgbClr val="0066FF"/>
    <a:srgbClr val="F58220"/>
    <a:srgbClr val="173F7E"/>
    <a:srgbClr val="339933"/>
    <a:srgbClr val="006600"/>
    <a:srgbClr val="898989"/>
    <a:srgbClr val="33BB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43" autoAdjust="0"/>
    <p:restoredTop sz="93979" autoAdjust="0"/>
  </p:normalViewPr>
  <p:slideViewPr>
    <p:cSldViewPr snapToGrid="0">
      <p:cViewPr varScale="1">
        <p:scale>
          <a:sx n="155" d="100"/>
          <a:sy n="155" d="100"/>
        </p:scale>
        <p:origin x="1232" y="18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10" d="100"/>
        <a:sy n="110" d="100"/>
      </p:scale>
      <p:origin x="0" y="-2936"/>
    </p:cViewPr>
  </p:sorterViewPr>
  <p:notesViewPr>
    <p:cSldViewPr snapToGrid="0">
      <p:cViewPr varScale="1">
        <p:scale>
          <a:sx n="48" d="100"/>
          <a:sy n="48" d="100"/>
        </p:scale>
        <p:origin x="2764" y="4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2945659" cy="496332"/>
          </a:xfrm>
          <a:prstGeom prst="rect">
            <a:avLst/>
          </a:prstGeom>
        </p:spPr>
        <p:txBody>
          <a:bodyPr vert="horz" lIns="95546" tIns="47773" rIns="95546" bIns="47773" rtlCol="0"/>
          <a:lstStyle>
            <a:lvl1pPr algn="l">
              <a:defRPr sz="1200"/>
            </a:lvl1pPr>
          </a:lstStyle>
          <a:p>
            <a:endParaRPr lang="en-US"/>
          </a:p>
        </p:txBody>
      </p:sp>
      <p:sp>
        <p:nvSpPr>
          <p:cNvPr id="3" name="Date Placeholder 2"/>
          <p:cNvSpPr>
            <a:spLocks noGrp="1"/>
          </p:cNvSpPr>
          <p:nvPr>
            <p:ph type="dt" sz="quarter" idx="1"/>
          </p:nvPr>
        </p:nvSpPr>
        <p:spPr>
          <a:xfrm>
            <a:off x="3850445" y="2"/>
            <a:ext cx="2945659" cy="496332"/>
          </a:xfrm>
          <a:prstGeom prst="rect">
            <a:avLst/>
          </a:prstGeom>
        </p:spPr>
        <p:txBody>
          <a:bodyPr vert="horz" lIns="95546" tIns="47773" rIns="95546" bIns="47773" rtlCol="0"/>
          <a:lstStyle>
            <a:lvl1pPr algn="r">
              <a:defRPr sz="1200"/>
            </a:lvl1pPr>
          </a:lstStyle>
          <a:p>
            <a:fld id="{43F1A4C9-FB5C-B247-A357-650712A3F0A8}" type="datetimeFigureOut">
              <a:rPr lang="en-US" smtClean="0"/>
              <a:pPr/>
              <a:t>5/20/25</a:t>
            </a:fld>
            <a:endParaRPr lang="en-US"/>
          </a:p>
        </p:txBody>
      </p:sp>
      <p:sp>
        <p:nvSpPr>
          <p:cNvPr id="4" name="Footer Placeholder 3"/>
          <p:cNvSpPr>
            <a:spLocks noGrp="1"/>
          </p:cNvSpPr>
          <p:nvPr>
            <p:ph type="ftr" sz="quarter" idx="2"/>
          </p:nvPr>
        </p:nvSpPr>
        <p:spPr>
          <a:xfrm>
            <a:off x="1" y="9428585"/>
            <a:ext cx="2945659" cy="496332"/>
          </a:xfrm>
          <a:prstGeom prst="rect">
            <a:avLst/>
          </a:prstGeom>
        </p:spPr>
        <p:txBody>
          <a:bodyPr vert="horz" lIns="95546" tIns="47773" rIns="95546" bIns="47773" rtlCol="0" anchor="b"/>
          <a:lstStyle>
            <a:lvl1pPr algn="l">
              <a:defRPr sz="1200"/>
            </a:lvl1pPr>
          </a:lstStyle>
          <a:p>
            <a:endParaRPr lang="en-US"/>
          </a:p>
        </p:txBody>
      </p:sp>
      <p:sp>
        <p:nvSpPr>
          <p:cNvPr id="5" name="Slide Number Placeholder 4"/>
          <p:cNvSpPr>
            <a:spLocks noGrp="1"/>
          </p:cNvSpPr>
          <p:nvPr>
            <p:ph type="sldNum" sz="quarter" idx="3"/>
          </p:nvPr>
        </p:nvSpPr>
        <p:spPr>
          <a:xfrm>
            <a:off x="3850445" y="9428585"/>
            <a:ext cx="2945659" cy="496332"/>
          </a:xfrm>
          <a:prstGeom prst="rect">
            <a:avLst/>
          </a:prstGeom>
        </p:spPr>
        <p:txBody>
          <a:bodyPr vert="horz" lIns="95546" tIns="47773" rIns="95546" bIns="47773" rtlCol="0" anchor="b"/>
          <a:lstStyle>
            <a:lvl1pPr algn="r">
              <a:defRPr sz="1200"/>
            </a:lvl1pPr>
          </a:lstStyle>
          <a:p>
            <a:fld id="{C9D91F05-50D7-A946-8902-88FA310261AF}" type="slidenum">
              <a:rPr lang="en-US" smtClean="0"/>
              <a:pPr/>
              <a:t>‹#›</a:t>
            </a:fld>
            <a:endParaRPr lang="en-US"/>
          </a:p>
        </p:txBody>
      </p:sp>
    </p:spTree>
    <p:extLst>
      <p:ext uri="{BB962C8B-B14F-4D97-AF65-F5344CB8AC3E}">
        <p14:creationId xmlns:p14="http://schemas.microsoft.com/office/powerpoint/2010/main" val="8739524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3"/>
            <a:ext cx="2945659" cy="498055"/>
          </a:xfrm>
          <a:prstGeom prst="rect">
            <a:avLst/>
          </a:prstGeom>
        </p:spPr>
        <p:txBody>
          <a:bodyPr vert="horz" lIns="95546" tIns="47773" rIns="95546" bIns="47773" rtlCol="0"/>
          <a:lstStyle>
            <a:lvl1pPr algn="l">
              <a:defRPr sz="1200"/>
            </a:lvl1pPr>
          </a:lstStyle>
          <a:p>
            <a:endParaRPr lang="en-SG"/>
          </a:p>
        </p:txBody>
      </p:sp>
      <p:sp>
        <p:nvSpPr>
          <p:cNvPr id="3" name="Date Placeholder 2"/>
          <p:cNvSpPr>
            <a:spLocks noGrp="1"/>
          </p:cNvSpPr>
          <p:nvPr>
            <p:ph type="dt" idx="1"/>
          </p:nvPr>
        </p:nvSpPr>
        <p:spPr>
          <a:xfrm>
            <a:off x="3850445" y="3"/>
            <a:ext cx="2945659" cy="498055"/>
          </a:xfrm>
          <a:prstGeom prst="rect">
            <a:avLst/>
          </a:prstGeom>
        </p:spPr>
        <p:txBody>
          <a:bodyPr vert="horz" lIns="95546" tIns="47773" rIns="95546" bIns="47773" rtlCol="0"/>
          <a:lstStyle>
            <a:lvl1pPr algn="r">
              <a:defRPr sz="1200"/>
            </a:lvl1pPr>
          </a:lstStyle>
          <a:p>
            <a:fld id="{EA4960E5-F060-4C88-B1C5-5A6F5890BEF6}" type="datetimeFigureOut">
              <a:rPr lang="en-SG" smtClean="0"/>
              <a:pPr/>
              <a:t>20/5/25</a:t>
            </a:fld>
            <a:endParaRPr lang="en-SG"/>
          </a:p>
        </p:txBody>
      </p:sp>
      <p:sp>
        <p:nvSpPr>
          <p:cNvPr id="4" name="Slide Image Placeholder 3"/>
          <p:cNvSpPr>
            <a:spLocks noGrp="1" noRot="1" noChangeAspect="1"/>
          </p:cNvSpPr>
          <p:nvPr>
            <p:ph type="sldImg" idx="2"/>
          </p:nvPr>
        </p:nvSpPr>
        <p:spPr>
          <a:xfrm>
            <a:off x="1165225" y="1239838"/>
            <a:ext cx="4467225" cy="3351212"/>
          </a:xfrm>
          <a:prstGeom prst="rect">
            <a:avLst/>
          </a:prstGeom>
          <a:noFill/>
          <a:ln w="12700">
            <a:solidFill>
              <a:prstClr val="black"/>
            </a:solidFill>
          </a:ln>
        </p:spPr>
        <p:txBody>
          <a:bodyPr vert="horz" lIns="95546" tIns="47773" rIns="95546" bIns="47773" rtlCol="0" anchor="ctr"/>
          <a:lstStyle/>
          <a:p>
            <a:endParaRPr lang="en-SG"/>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5546" tIns="47773" rIns="95546" bIns="4777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1" y="9428586"/>
            <a:ext cx="2945659" cy="498055"/>
          </a:xfrm>
          <a:prstGeom prst="rect">
            <a:avLst/>
          </a:prstGeom>
        </p:spPr>
        <p:txBody>
          <a:bodyPr vert="horz" lIns="95546" tIns="47773" rIns="95546" bIns="47773" rtlCol="0" anchor="b"/>
          <a:lstStyle>
            <a:lvl1pPr algn="l">
              <a:defRPr sz="1200"/>
            </a:lvl1pPr>
          </a:lstStyle>
          <a:p>
            <a:endParaRPr lang="en-SG"/>
          </a:p>
        </p:txBody>
      </p:sp>
      <p:sp>
        <p:nvSpPr>
          <p:cNvPr id="7" name="Slide Number Placeholder 6"/>
          <p:cNvSpPr>
            <a:spLocks noGrp="1"/>
          </p:cNvSpPr>
          <p:nvPr>
            <p:ph type="sldNum" sz="quarter" idx="5"/>
          </p:nvPr>
        </p:nvSpPr>
        <p:spPr>
          <a:xfrm>
            <a:off x="3850445" y="9428586"/>
            <a:ext cx="2945659" cy="498055"/>
          </a:xfrm>
          <a:prstGeom prst="rect">
            <a:avLst/>
          </a:prstGeom>
        </p:spPr>
        <p:txBody>
          <a:bodyPr vert="horz" lIns="95546" tIns="47773" rIns="95546" bIns="47773" rtlCol="0" anchor="b"/>
          <a:lstStyle>
            <a:lvl1pPr algn="r">
              <a:defRPr sz="1200"/>
            </a:lvl1pPr>
          </a:lstStyle>
          <a:p>
            <a:fld id="{5E13ECD2-14D7-4265-AF23-95505127F74C}" type="slidenum">
              <a:rPr lang="en-SG" smtClean="0"/>
              <a:pPr/>
              <a:t>‹#›</a:t>
            </a:fld>
            <a:endParaRPr lang="en-SG"/>
          </a:p>
        </p:txBody>
      </p:sp>
    </p:spTree>
    <p:extLst>
      <p:ext uri="{BB962C8B-B14F-4D97-AF65-F5344CB8AC3E}">
        <p14:creationId xmlns:p14="http://schemas.microsoft.com/office/powerpoint/2010/main" val="1663632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6" name="Title 1"/>
          <p:cNvSpPr>
            <a:spLocks noGrp="1"/>
          </p:cNvSpPr>
          <p:nvPr>
            <p:ph type="ctrTitle"/>
          </p:nvPr>
        </p:nvSpPr>
        <p:spPr>
          <a:xfrm>
            <a:off x="1388466" y="2121318"/>
            <a:ext cx="7411601" cy="1280230"/>
          </a:xfrm>
        </p:spPr>
        <p:txBody>
          <a:bodyPr anchor="t">
            <a:normAutofit/>
          </a:bodyPr>
          <a:lstStyle>
            <a:lvl1pPr algn="l">
              <a:defRPr sz="4400" b="1" cap="all" baseline="0">
                <a:solidFill>
                  <a:srgbClr val="173F7E"/>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7" name="Subtitle 2"/>
          <p:cNvSpPr>
            <a:spLocks noGrp="1"/>
          </p:cNvSpPr>
          <p:nvPr>
            <p:ph type="subTitle" idx="1"/>
          </p:nvPr>
        </p:nvSpPr>
        <p:spPr>
          <a:xfrm>
            <a:off x="1388466" y="3538489"/>
            <a:ext cx="6863514" cy="463297"/>
          </a:xfrm>
        </p:spPr>
        <p:txBody>
          <a:bodyPr/>
          <a:lstStyle>
            <a:lvl1pPr marL="0" indent="0" algn="l">
              <a:buNone/>
              <a:defRPr sz="2400" b="1" cap="all" baseline="0">
                <a:solidFill>
                  <a:srgbClr val="33BBBC"/>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ext Placeholder 10"/>
          <p:cNvSpPr>
            <a:spLocks noGrp="1"/>
          </p:cNvSpPr>
          <p:nvPr>
            <p:ph type="body" sz="quarter" idx="13"/>
          </p:nvPr>
        </p:nvSpPr>
        <p:spPr>
          <a:xfrm>
            <a:off x="1388466" y="4127589"/>
            <a:ext cx="6846887" cy="406148"/>
          </a:xfrm>
        </p:spPr>
        <p:txBody>
          <a:bodyPr>
            <a:normAutofit/>
          </a:bodyPr>
          <a:lstStyle>
            <a:lvl1pPr marL="0" indent="0">
              <a:buNone/>
              <a:defRPr sz="2000" b="1">
                <a:solidFill>
                  <a:schemeClr val="tx1"/>
                </a:solidFill>
                <a:latin typeface="Arial" panose="020B0604020202020204" pitchFamily="34" charset="0"/>
                <a:cs typeface="Arial" panose="020B0604020202020204" pitchFamily="34" charset="0"/>
              </a:defRPr>
            </a:lvl1pPr>
          </a:lstStyle>
          <a:p>
            <a:pPr lvl="0"/>
            <a:r>
              <a:rPr lang="en-US" dirty="0"/>
              <a:t>Click to edit Master text styles</a:t>
            </a:r>
          </a:p>
        </p:txBody>
      </p:sp>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1892325"/>
            <a:ext cx="1177848" cy="1093166"/>
          </a:xfrm>
          <a:prstGeom prst="rect">
            <a:avLst/>
          </a:prstGeom>
        </p:spPr>
      </p:pic>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884725" y="-22280"/>
            <a:ext cx="284673" cy="5373216"/>
          </a:xfrm>
          <a:prstGeom prst="rect">
            <a:avLst/>
          </a:prstGeom>
        </p:spPr>
      </p:pic>
      <p:pic>
        <p:nvPicPr>
          <p:cNvPr id="13" name="Picture 1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892325"/>
            <a:ext cx="1177848" cy="1093166"/>
          </a:xfrm>
          <a:prstGeom prst="rect">
            <a:avLst/>
          </a:prstGeom>
        </p:spPr>
      </p:pic>
      <p:pic>
        <p:nvPicPr>
          <p:cNvPr id="14" name="Picture 13"/>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8884725" y="-22280"/>
            <a:ext cx="284673" cy="5373216"/>
          </a:xfrm>
          <a:prstGeom prst="rect">
            <a:avLst/>
          </a:prstGeom>
        </p:spPr>
      </p:pic>
      <p:pic>
        <p:nvPicPr>
          <p:cNvPr id="16" name="Picture 15" descr="Text, logo&#10;&#10;Description automatically generated">
            <a:extLst>
              <a:ext uri="{FF2B5EF4-FFF2-40B4-BE49-F238E27FC236}">
                <a16:creationId xmlns:a16="http://schemas.microsoft.com/office/drawing/2014/main" id="{AF7E7A68-C5A8-F140-6942-CEE76DEE11A7}"/>
              </a:ext>
            </a:extLst>
          </p:cNvPr>
          <p:cNvPicPr>
            <a:picLocks noChangeAspect="1"/>
          </p:cNvPicPr>
          <p:nvPr userDrawn="1"/>
        </p:nvPicPr>
        <p:blipFill>
          <a:blip r:embed="rId4"/>
          <a:stretch>
            <a:fillRect/>
          </a:stretch>
        </p:blipFill>
        <p:spPr>
          <a:xfrm>
            <a:off x="7271881" y="186812"/>
            <a:ext cx="1828800" cy="673597"/>
          </a:xfrm>
          <a:prstGeom prst="rect">
            <a:avLst/>
          </a:prstGeom>
        </p:spPr>
      </p:pic>
    </p:spTree>
    <p:extLst>
      <p:ext uri="{BB962C8B-B14F-4D97-AF65-F5344CB8AC3E}">
        <p14:creationId xmlns:p14="http://schemas.microsoft.com/office/powerpoint/2010/main" val="895652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50831"/>
            <a:ext cx="6600413" cy="545561"/>
          </a:xfrm>
        </p:spPr>
        <p:txBody>
          <a:bodyPr>
            <a:normAutofit/>
          </a:bodyPr>
          <a:lstStyle>
            <a:lvl1pPr>
              <a:defRPr sz="3200" b="1" cap="none" baseline="0">
                <a:solidFill>
                  <a:srgbClr val="173F7E"/>
                </a:solidFill>
                <a:latin typeface="Arial" panose="020B0604020202020204" pitchFamily="34" charset="0"/>
                <a:cs typeface="Arial" panose="020B0604020202020204" pitchFamily="34" charset="0"/>
              </a:defRPr>
            </a:lvl1pPr>
          </a:lstStyle>
          <a:p>
            <a:r>
              <a:rPr lang="en-US" dirty="0"/>
              <a:t>Agenda</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8" y="250831"/>
            <a:ext cx="583844" cy="545560"/>
          </a:xfrm>
          <a:prstGeom prst="rect">
            <a:avLst/>
          </a:prstGeom>
        </p:spPr>
      </p:pic>
      <p:sp>
        <p:nvSpPr>
          <p:cNvPr id="12" name="Text Placeholder 11"/>
          <p:cNvSpPr>
            <a:spLocks noGrp="1"/>
          </p:cNvSpPr>
          <p:nvPr>
            <p:ph type="body" sz="quarter" idx="13" hasCustomPrompt="1"/>
          </p:nvPr>
        </p:nvSpPr>
        <p:spPr>
          <a:xfrm>
            <a:off x="628650" y="1167027"/>
            <a:ext cx="7886700" cy="4143375"/>
          </a:xfrm>
        </p:spPr>
        <p:txBody>
          <a:bodyPr/>
          <a:lstStyle>
            <a:lvl1pPr marL="514350" indent="-514350" algn="just">
              <a:buFont typeface="Arial" panose="020B0604020202020204" pitchFamily="34" charset="0"/>
              <a:buChar char="•"/>
              <a:defRPr b="0" cap="none" baseline="0">
                <a:solidFill>
                  <a:schemeClr val="tx1"/>
                </a:solidFill>
              </a:defRPr>
            </a:lvl1pPr>
            <a:lvl2pPr>
              <a:defRPr>
                <a:solidFill>
                  <a:schemeClr val="tx1"/>
                </a:solidFill>
              </a:defRPr>
            </a:lvl2pPr>
            <a:lvl3pPr>
              <a:defRPr>
                <a:solidFill>
                  <a:schemeClr val="tx1"/>
                </a:solidFill>
              </a:defRPr>
            </a:lvl3pPr>
          </a:lstStyle>
          <a:p>
            <a:pPr lvl="0"/>
            <a:r>
              <a:rPr lang="en-US" dirty="0"/>
              <a:t>Agenda 1</a:t>
            </a:r>
          </a:p>
          <a:p>
            <a:pPr lvl="1"/>
            <a:r>
              <a:rPr lang="en-US" dirty="0"/>
              <a:t>Agenda 2</a:t>
            </a:r>
          </a:p>
          <a:p>
            <a:pPr lvl="2"/>
            <a:r>
              <a:rPr lang="en-US" dirty="0"/>
              <a:t>Agenda 3</a:t>
            </a:r>
          </a:p>
          <a:p>
            <a:pPr lvl="0"/>
            <a:r>
              <a:rPr lang="en-US" dirty="0"/>
              <a:t>Agenda 4</a:t>
            </a:r>
          </a:p>
          <a:p>
            <a:pPr lvl="0"/>
            <a:r>
              <a:rPr lang="en-US" dirty="0"/>
              <a:t>Agenda 5</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88" y="250831"/>
            <a:ext cx="583844" cy="545560"/>
          </a:xfrm>
          <a:prstGeom prst="rect">
            <a:avLst/>
          </a:prstGeom>
        </p:spPr>
      </p:pic>
      <p:pic>
        <p:nvPicPr>
          <p:cNvPr id="10" name="Picture 9" descr="Text, logo&#10;&#10;Description automatically generated">
            <a:extLst>
              <a:ext uri="{FF2B5EF4-FFF2-40B4-BE49-F238E27FC236}">
                <a16:creationId xmlns:a16="http://schemas.microsoft.com/office/drawing/2014/main" id="{AF7E7A68-C5A8-F140-6942-CEE76DEE11A7}"/>
              </a:ext>
            </a:extLst>
          </p:cNvPr>
          <p:cNvPicPr>
            <a:picLocks noChangeAspect="1"/>
          </p:cNvPicPr>
          <p:nvPr userDrawn="1"/>
        </p:nvPicPr>
        <p:blipFill>
          <a:blip r:embed="rId3"/>
          <a:stretch>
            <a:fillRect/>
          </a:stretch>
        </p:blipFill>
        <p:spPr>
          <a:xfrm>
            <a:off x="7271881" y="186812"/>
            <a:ext cx="1828800" cy="673597"/>
          </a:xfrm>
          <a:prstGeom prst="rect">
            <a:avLst/>
          </a:prstGeom>
        </p:spPr>
      </p:pic>
    </p:spTree>
    <p:extLst>
      <p:ext uri="{BB962C8B-B14F-4D97-AF65-F5344CB8AC3E}">
        <p14:creationId xmlns:p14="http://schemas.microsoft.com/office/powerpoint/2010/main" val="2546795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841814" y="3318389"/>
            <a:ext cx="7411601" cy="1280230"/>
          </a:xfrm>
        </p:spPr>
        <p:txBody>
          <a:bodyPr anchor="t">
            <a:normAutofit/>
          </a:bodyPr>
          <a:lstStyle>
            <a:lvl1pPr algn="l">
              <a:defRPr sz="4400" b="1" cap="all" baseline="0">
                <a:solidFill>
                  <a:srgbClr val="173F7E"/>
                </a:solidFill>
                <a:latin typeface="Arial" panose="020B0604020202020204" pitchFamily="34" charset="0"/>
                <a:cs typeface="Arial" panose="020B0604020202020204" pitchFamily="34" charset="0"/>
              </a:defRPr>
            </a:lvl1pPr>
          </a:lstStyle>
          <a:p>
            <a:r>
              <a:rPr lang="en-US" dirty="0"/>
              <a:t>CLICK TO ADD TITLE</a:t>
            </a:r>
          </a:p>
        </p:txBody>
      </p:sp>
      <p:sp>
        <p:nvSpPr>
          <p:cNvPr id="7" name="Subtitle 2"/>
          <p:cNvSpPr>
            <a:spLocks noGrp="1"/>
          </p:cNvSpPr>
          <p:nvPr>
            <p:ph type="subTitle" idx="1" hasCustomPrompt="1"/>
          </p:nvPr>
        </p:nvSpPr>
        <p:spPr>
          <a:xfrm>
            <a:off x="841814" y="4778842"/>
            <a:ext cx="6863514" cy="463297"/>
          </a:xfrm>
        </p:spPr>
        <p:txBody>
          <a:bodyPr/>
          <a:lstStyle>
            <a:lvl1pPr marL="0" indent="0" algn="l">
              <a:buNone/>
              <a:defRPr sz="2400" b="1" cap="all" baseline="0">
                <a:solidFill>
                  <a:srgbClr val="33BBBC"/>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3337619"/>
            <a:ext cx="715617" cy="664167"/>
          </a:xfrm>
          <a:prstGeom prst="rect">
            <a:avLst/>
          </a:prstGeom>
        </p:spPr>
      </p:pic>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884725" y="-22280"/>
            <a:ext cx="284673" cy="5373216"/>
          </a:xfrm>
          <a:prstGeom prst="rect">
            <a:avLst/>
          </a:prstGeom>
        </p:spPr>
      </p:pic>
      <p:pic>
        <p:nvPicPr>
          <p:cNvPr id="9" name="Picture 8"/>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3337619"/>
            <a:ext cx="715617" cy="664167"/>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8884725" y="-22280"/>
            <a:ext cx="284673" cy="5373216"/>
          </a:xfrm>
          <a:prstGeom prst="rect">
            <a:avLst/>
          </a:prstGeom>
        </p:spPr>
      </p:pic>
      <p:pic>
        <p:nvPicPr>
          <p:cNvPr id="12" name="Picture 11" descr="Text, logo&#10;&#10;Description automatically generated">
            <a:extLst>
              <a:ext uri="{FF2B5EF4-FFF2-40B4-BE49-F238E27FC236}">
                <a16:creationId xmlns:a16="http://schemas.microsoft.com/office/drawing/2014/main" id="{AF7E7A68-C5A8-F140-6942-CEE76DEE11A7}"/>
              </a:ext>
            </a:extLst>
          </p:cNvPr>
          <p:cNvPicPr>
            <a:picLocks noChangeAspect="1"/>
          </p:cNvPicPr>
          <p:nvPr userDrawn="1"/>
        </p:nvPicPr>
        <p:blipFill>
          <a:blip r:embed="rId4"/>
          <a:stretch>
            <a:fillRect/>
          </a:stretch>
        </p:blipFill>
        <p:spPr>
          <a:xfrm>
            <a:off x="7271881" y="186812"/>
            <a:ext cx="1828800" cy="673597"/>
          </a:xfrm>
          <a:prstGeom prst="rect">
            <a:avLst/>
          </a:prstGeom>
        </p:spPr>
      </p:pic>
    </p:spTree>
    <p:extLst>
      <p:ext uri="{BB962C8B-B14F-4D97-AF65-F5344CB8AC3E}">
        <p14:creationId xmlns:p14="http://schemas.microsoft.com/office/powerpoint/2010/main" val="362352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50831"/>
            <a:ext cx="6600413" cy="545561"/>
          </a:xfrm>
        </p:spPr>
        <p:txBody>
          <a:bodyPr>
            <a:normAutofit/>
          </a:bodyPr>
          <a:lstStyle>
            <a:lvl1pPr>
              <a:defRPr sz="3200" b="1" cap="none" baseline="0">
                <a:solidFill>
                  <a:srgbClr val="173F7E"/>
                </a:solidFill>
                <a:latin typeface="Arial" panose="020B0604020202020204" pitchFamily="34" charset="0"/>
                <a:cs typeface="Arial" panose="020B0604020202020204" pitchFamily="34" charset="0"/>
              </a:defRPr>
            </a:lvl1pPr>
          </a:lstStyle>
          <a:p>
            <a:r>
              <a:rPr lang="en-US" dirty="0"/>
              <a:t>Title</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8" y="250831"/>
            <a:ext cx="583844" cy="545560"/>
          </a:xfrm>
          <a:prstGeom prst="rect">
            <a:avLst/>
          </a:prstGeom>
        </p:spPr>
      </p:pic>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88" y="250831"/>
            <a:ext cx="583844" cy="545560"/>
          </a:xfrm>
          <a:prstGeom prst="rect">
            <a:avLst/>
          </a:prstGeom>
        </p:spPr>
      </p:pic>
      <p:pic>
        <p:nvPicPr>
          <p:cNvPr id="10" name="Picture 9" descr="Text, logo&#10;&#10;Description automatically generated">
            <a:extLst>
              <a:ext uri="{FF2B5EF4-FFF2-40B4-BE49-F238E27FC236}">
                <a16:creationId xmlns:a16="http://schemas.microsoft.com/office/drawing/2014/main" id="{AF7E7A68-C5A8-F140-6942-CEE76DEE11A7}"/>
              </a:ext>
            </a:extLst>
          </p:cNvPr>
          <p:cNvPicPr>
            <a:picLocks noChangeAspect="1"/>
          </p:cNvPicPr>
          <p:nvPr userDrawn="1"/>
        </p:nvPicPr>
        <p:blipFill>
          <a:blip r:embed="rId3"/>
          <a:stretch>
            <a:fillRect/>
          </a:stretch>
        </p:blipFill>
        <p:spPr>
          <a:xfrm>
            <a:off x="7271881" y="186812"/>
            <a:ext cx="1828800" cy="673597"/>
          </a:xfrm>
          <a:prstGeom prst="rect">
            <a:avLst/>
          </a:prstGeom>
        </p:spPr>
      </p:pic>
    </p:spTree>
    <p:extLst>
      <p:ext uri="{BB962C8B-B14F-4D97-AF65-F5344CB8AC3E}">
        <p14:creationId xmlns:p14="http://schemas.microsoft.com/office/powerpoint/2010/main" val="17807070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859791" y="2510394"/>
            <a:ext cx="5464175" cy="803542"/>
          </a:xfrm>
        </p:spPr>
        <p:txBody>
          <a:bodyPr>
            <a:normAutofit/>
          </a:bodyPr>
          <a:lstStyle>
            <a:lvl1pPr marL="0" indent="0" algn="ctr">
              <a:buNone/>
              <a:defRPr sz="4800" b="1" baseline="0">
                <a:solidFill>
                  <a:srgbClr val="33BBBC"/>
                </a:solidFill>
                <a:sym typeface="Wingdings" panose="05000000000000000000" pitchFamily="2" charset="2"/>
              </a:defRPr>
            </a:lvl1pPr>
          </a:lstStyle>
          <a:p>
            <a:pPr lvl="0"/>
            <a:r>
              <a:rPr lang="en-US" dirty="0"/>
              <a:t>THANK YOU </a:t>
            </a:r>
            <a:endParaRPr lang="en-SG" dirty="0"/>
          </a:p>
        </p:txBody>
      </p:sp>
      <p:sp>
        <p:nvSpPr>
          <p:cNvPr id="11" name="Text Placeholder 10"/>
          <p:cNvSpPr>
            <a:spLocks noGrp="1"/>
          </p:cNvSpPr>
          <p:nvPr>
            <p:ph type="body" sz="quarter" idx="14" hasCustomPrompt="1"/>
          </p:nvPr>
        </p:nvSpPr>
        <p:spPr>
          <a:xfrm>
            <a:off x="1859791" y="3647178"/>
            <a:ext cx="5464175" cy="628650"/>
          </a:xfrm>
        </p:spPr>
        <p:txBody>
          <a:bodyPr>
            <a:normAutofit/>
          </a:bodyPr>
          <a:lstStyle>
            <a:lvl1pPr marL="0" indent="0" algn="ctr">
              <a:buNone/>
              <a:defRPr sz="2000" baseline="0">
                <a:solidFill>
                  <a:srgbClr val="173F7E"/>
                </a:solidFill>
              </a:defRPr>
            </a:lvl1pPr>
          </a:lstStyle>
          <a:p>
            <a:pPr lvl="0"/>
            <a:r>
              <a:rPr lang="en-US" dirty="0"/>
              <a:t>Email: xxx@nus.edu.sg</a:t>
            </a:r>
          </a:p>
        </p:txBody>
      </p:sp>
      <p:pic>
        <p:nvPicPr>
          <p:cNvPr id="10" name="Picture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8884725" y="-22280"/>
            <a:ext cx="284673" cy="5373216"/>
          </a:xfrm>
          <a:prstGeom prst="rect">
            <a:avLst/>
          </a:prstGeom>
        </p:spPr>
      </p:pic>
      <p:pic>
        <p:nvPicPr>
          <p:cNvPr id="16" name="Picture 1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884725" y="-22280"/>
            <a:ext cx="284673" cy="5373216"/>
          </a:xfrm>
          <a:prstGeom prst="rect">
            <a:avLst/>
          </a:prstGeom>
        </p:spPr>
      </p:pic>
      <p:pic>
        <p:nvPicPr>
          <p:cNvPr id="8" name="Picture 7" descr="Text, logo&#10;&#10;Description automatically generated">
            <a:extLst>
              <a:ext uri="{FF2B5EF4-FFF2-40B4-BE49-F238E27FC236}">
                <a16:creationId xmlns:a16="http://schemas.microsoft.com/office/drawing/2014/main" id="{AF7E7A68-C5A8-F140-6942-CEE76DEE11A7}"/>
              </a:ext>
            </a:extLst>
          </p:cNvPr>
          <p:cNvPicPr>
            <a:picLocks noChangeAspect="1"/>
          </p:cNvPicPr>
          <p:nvPr userDrawn="1"/>
        </p:nvPicPr>
        <p:blipFill>
          <a:blip r:embed="rId3"/>
          <a:stretch>
            <a:fillRect/>
          </a:stretch>
        </p:blipFill>
        <p:spPr>
          <a:xfrm>
            <a:off x="7271881" y="186812"/>
            <a:ext cx="1828800" cy="673597"/>
          </a:xfrm>
          <a:prstGeom prst="rect">
            <a:avLst/>
          </a:prstGeom>
        </p:spPr>
      </p:pic>
    </p:spTree>
    <p:extLst>
      <p:ext uri="{BB962C8B-B14F-4D97-AF65-F5344CB8AC3E}">
        <p14:creationId xmlns:p14="http://schemas.microsoft.com/office/powerpoint/2010/main" val="29227681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4"/>
          <p:cNvSpPr txBox="1">
            <a:spLocks/>
          </p:cNvSpPr>
          <p:nvPr userDrawn="1"/>
        </p:nvSpPr>
        <p:spPr>
          <a:xfrm>
            <a:off x="4331856" y="6492874"/>
            <a:ext cx="3684100" cy="24043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SG" sz="1000" kern="1200" baseline="0" dirty="0">
                <a:solidFill>
                  <a:schemeClr val="tx1"/>
                </a:solidFill>
                <a:latin typeface="Arial" panose="020B0604020202020204" pitchFamily="34" charset="0"/>
                <a:ea typeface="+mn-ea"/>
                <a:cs typeface="+mn-cs"/>
              </a:rPr>
              <a:t>© 2025 National University of Singapore. All Rights Reserved</a:t>
            </a:r>
          </a:p>
          <a:p>
            <a:endParaRPr lang="en-SG" sz="1000" kern="1200" baseline="0" dirty="0">
              <a:solidFill>
                <a:schemeClr val="tx1"/>
              </a:solidFill>
              <a:latin typeface="Arial" panose="020B0604020202020204" pitchFamily="34" charset="0"/>
              <a:ea typeface="+mn-ea"/>
              <a:cs typeface="+mn-cs"/>
            </a:endParaRPr>
          </a:p>
        </p:txBody>
      </p:sp>
      <p:sp>
        <p:nvSpPr>
          <p:cNvPr id="7" name="Date Placeholder 4"/>
          <p:cNvSpPr txBox="1">
            <a:spLocks/>
          </p:cNvSpPr>
          <p:nvPr userDrawn="1"/>
        </p:nvSpPr>
        <p:spPr>
          <a:xfrm>
            <a:off x="7879051" y="6492874"/>
            <a:ext cx="1128216" cy="24043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000" dirty="0"/>
              <a:t>Page </a:t>
            </a:r>
            <a:fld id="{2F63C605-4FC6-46DE-BC90-871762EA3F52}" type="slidenum">
              <a:rPr lang="en-SG" sz="1000" smtClean="0"/>
              <a:pPr algn="ctr"/>
              <a:t>‹#›</a:t>
            </a:fld>
            <a:endParaRPr lang="en-SG" sz="1000" dirty="0"/>
          </a:p>
          <a:p>
            <a:pPr algn="ctr"/>
            <a:endParaRPr lang="en-SG" sz="1000" kern="1200" baseline="0" dirty="0">
              <a:solidFill>
                <a:schemeClr val="tx1"/>
              </a:solidFill>
              <a:latin typeface="Arial" panose="020B0604020202020204" pitchFamily="34" charset="0"/>
              <a:ea typeface="+mn-ea"/>
              <a:cs typeface="+mn-cs"/>
            </a:endParaRPr>
          </a:p>
        </p:txBody>
      </p:sp>
    </p:spTree>
    <p:extLst>
      <p:ext uri="{BB962C8B-B14F-4D97-AF65-F5344CB8AC3E}">
        <p14:creationId xmlns:p14="http://schemas.microsoft.com/office/powerpoint/2010/main" val="344046255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8" r:id="rId3"/>
    <p:sldLayoutId id="2147483699" r:id="rId4"/>
    <p:sldLayoutId id="2147483700" r:id="rId5"/>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doi.org/10.25919/4v55-dn16"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arxiv.org/pdf/2405.07776v1"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github.com/LeapLabTHU/Dynamic_Perceiver"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channelnewsasia.com/singapore/oil-spill-slick-sentosa-beaches-east-coast-park-labrador-park-4412481" TargetMode="External"/><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hyperlink" Target="https://www.reuters.com/pictures/pictures-singapore-intensifies-clean-up-oil-spill-spreads-along-coast-2024-06-17/" TargetMode="Externa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sentinels.copernicus.eu/web/success-stories/-/copernicus-sentinel-1-data-enable-oil-spill-detection-in-south-eastern-mediterranean-sea"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oilspillresponse.com/services/preparedness-services/consultancy/oil-spill-modelling/" TargetMode="External"/><Relationship Id="rId2" Type="http://schemas.openxmlformats.org/officeDocument/2006/relationships/hyperlink" Target="https://www.riskaware.co.uk/what-we-do/marineaware/" TargetMode="External"/><Relationship Id="rId1" Type="http://schemas.openxmlformats.org/officeDocument/2006/relationships/slideLayout" Target="../slideLayouts/slideLayout2.xml"/><Relationship Id="rId4" Type="http://schemas.openxmlformats.org/officeDocument/2006/relationships/hyperlink" Target="https://envcrimes2024.esa.int/wp-content/uploads/2024/06/S4_05_125_Outmani-KS.pdf"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arxiv.org/pdf/2412.08116" TargetMode="External"/><Relationship Id="rId3" Type="http://schemas.openxmlformats.org/officeDocument/2006/relationships/hyperlink" Target="https://arxiv.org/pdf/2006.13575" TargetMode="External"/><Relationship Id="rId7" Type="http://schemas.openxmlformats.org/officeDocument/2006/relationships/hyperlink" Target="https://arxiv.org/pdf/2405.07776v1" TargetMode="External"/><Relationship Id="rId12" Type="http://schemas.openxmlformats.org/officeDocument/2006/relationships/hyperlink" Target="https://doi.org/10.1109/ICCV51070.2023.00551" TargetMode="External"/><Relationship Id="rId2" Type="http://schemas.openxmlformats.org/officeDocument/2006/relationships/hyperlink" Target="https://arxiv.org/pdf/2204.06371" TargetMode="External"/><Relationship Id="rId1" Type="http://schemas.openxmlformats.org/officeDocument/2006/relationships/slideLayout" Target="../slideLayouts/slideLayout2.xml"/><Relationship Id="rId6" Type="http://schemas.openxmlformats.org/officeDocument/2006/relationships/hyperlink" Target="https://arxiv.org/pdf/2401.07502v1" TargetMode="External"/><Relationship Id="rId11" Type="http://schemas.openxmlformats.org/officeDocument/2006/relationships/hyperlink" Target="https://www.github.com/LeapLabTHU/Dynamic_Perceiver" TargetMode="External"/><Relationship Id="rId5" Type="http://schemas.openxmlformats.org/officeDocument/2006/relationships/hyperlink" Target="https://www.mdpi.com/2077-1312/11/7/1406" TargetMode="External"/><Relationship Id="rId10" Type="http://schemas.openxmlformats.org/officeDocument/2006/relationships/hyperlink" Target="https://arxiv.org/pdf/2403.07965v2" TargetMode="External"/><Relationship Id="rId4" Type="http://schemas.openxmlformats.org/officeDocument/2006/relationships/hyperlink" Target="https://arxiv.org/pdf/2305.01386" TargetMode="External"/><Relationship Id="rId9" Type="http://schemas.openxmlformats.org/officeDocument/2006/relationships/hyperlink" Target="https://arxiv.org/pdf/2501.07451"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308953" y="1162955"/>
            <a:ext cx="7411601" cy="2961784"/>
          </a:xfrm>
        </p:spPr>
        <p:txBody>
          <a:bodyPr>
            <a:normAutofit fontScale="90000"/>
          </a:bodyPr>
          <a:lstStyle/>
          <a:p>
            <a:r>
              <a:rPr lang="en-SG" dirty="0"/>
              <a:t>OIL SPILL DETECTION SYSTEM with synthetic data generation pipeline and dynamic perceiver architecture</a:t>
            </a:r>
          </a:p>
        </p:txBody>
      </p:sp>
      <p:sp>
        <p:nvSpPr>
          <p:cNvPr id="6" name="Subtitle 5"/>
          <p:cNvSpPr>
            <a:spLocks noGrp="1"/>
          </p:cNvSpPr>
          <p:nvPr>
            <p:ph type="subTitle" idx="1"/>
          </p:nvPr>
        </p:nvSpPr>
        <p:spPr>
          <a:xfrm>
            <a:off x="1388466" y="4414815"/>
            <a:ext cx="6863514" cy="463297"/>
          </a:xfrm>
        </p:spPr>
        <p:txBody>
          <a:bodyPr/>
          <a:lstStyle/>
          <a:p>
            <a:r>
              <a:rPr lang="en-SG" dirty="0"/>
              <a:t>Presentation SLIDES </a:t>
            </a:r>
          </a:p>
        </p:txBody>
      </p:sp>
      <p:sp>
        <p:nvSpPr>
          <p:cNvPr id="7" name="Text Placeholder 6"/>
          <p:cNvSpPr>
            <a:spLocks noGrp="1"/>
          </p:cNvSpPr>
          <p:nvPr>
            <p:ph type="body" sz="quarter" idx="13"/>
          </p:nvPr>
        </p:nvSpPr>
        <p:spPr>
          <a:xfrm>
            <a:off x="1388466" y="4977504"/>
            <a:ext cx="8506769" cy="1076829"/>
          </a:xfrm>
        </p:spPr>
        <p:txBody>
          <a:bodyPr>
            <a:normAutofit/>
          </a:bodyPr>
          <a:lstStyle/>
          <a:p>
            <a:r>
              <a:rPr lang="en-US" dirty="0">
                <a:solidFill>
                  <a:schemeClr val="tx1"/>
                </a:solidFill>
              </a:rPr>
              <a:t>PROJECT GROUP – 20 </a:t>
            </a:r>
          </a:p>
          <a:p>
            <a:r>
              <a:rPr lang="en-US" dirty="0">
                <a:solidFill>
                  <a:schemeClr val="tx1"/>
                </a:solidFill>
              </a:rPr>
              <a:t>SWETA PATTNAIK – A0296537M</a:t>
            </a:r>
          </a:p>
        </p:txBody>
      </p:sp>
    </p:spTree>
    <p:extLst>
      <p:ext uri="{BB962C8B-B14F-4D97-AF65-F5344CB8AC3E}">
        <p14:creationId xmlns:p14="http://schemas.microsoft.com/office/powerpoint/2010/main" val="1173940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12E34-1584-0735-972F-336F53B0F6CD}"/>
              </a:ext>
            </a:extLst>
          </p:cNvPr>
          <p:cNvSpPr>
            <a:spLocks noGrp="1"/>
          </p:cNvSpPr>
          <p:nvPr>
            <p:ph type="title"/>
          </p:nvPr>
        </p:nvSpPr>
        <p:spPr>
          <a:xfrm>
            <a:off x="628650" y="351866"/>
            <a:ext cx="6600413" cy="545561"/>
          </a:xfrm>
        </p:spPr>
        <p:txBody>
          <a:bodyPr>
            <a:normAutofit/>
          </a:bodyPr>
          <a:lstStyle/>
          <a:p>
            <a:r>
              <a:rPr lang="en-US" dirty="0"/>
              <a:t>DATASET COLLECTION </a:t>
            </a:r>
          </a:p>
        </p:txBody>
      </p:sp>
      <p:sp>
        <p:nvSpPr>
          <p:cNvPr id="3" name="Text Placeholder 2">
            <a:extLst>
              <a:ext uri="{FF2B5EF4-FFF2-40B4-BE49-F238E27FC236}">
                <a16:creationId xmlns:a16="http://schemas.microsoft.com/office/drawing/2014/main" id="{51919C2A-B975-7324-3F03-FDCBAD7382E2}"/>
              </a:ext>
            </a:extLst>
          </p:cNvPr>
          <p:cNvSpPr>
            <a:spLocks noGrp="1"/>
          </p:cNvSpPr>
          <p:nvPr>
            <p:ph type="body" sz="quarter" idx="13"/>
          </p:nvPr>
        </p:nvSpPr>
        <p:spPr>
          <a:xfrm>
            <a:off x="628650" y="897427"/>
            <a:ext cx="7886700" cy="4143375"/>
          </a:xfrm>
        </p:spPr>
        <p:txBody>
          <a:bodyPr>
            <a:normAutofit/>
          </a:bodyPr>
          <a:lstStyle/>
          <a:p>
            <a:pPr marL="0" indent="0">
              <a:buNone/>
            </a:pPr>
            <a:endParaRPr lang="en-US" sz="1400" dirty="0"/>
          </a:p>
          <a:p>
            <a:r>
              <a:rPr lang="en-US" sz="1400" dirty="0">
                <a:hlinkClick r:id="rId2"/>
              </a:rPr>
              <a:t>https://doi.org/10.25919/4v55-dn16</a:t>
            </a:r>
            <a:r>
              <a:rPr lang="en-US" sz="1400" dirty="0"/>
              <a:t> - </a:t>
            </a:r>
            <a:r>
              <a:rPr lang="en-IN" sz="1400" b="0" i="0" u="none" strike="noStrike" dirty="0">
                <a:solidFill>
                  <a:srgbClr val="00313C"/>
                </a:solidFill>
                <a:effectLst/>
                <a:latin typeface="Montserrat" pitchFamily="2" charset="77"/>
              </a:rPr>
              <a:t>CSIRO Sentinel-1 SAR image dataset of oil- and non-oil features for machine learning ( Deep Learning )</a:t>
            </a:r>
          </a:p>
          <a:p>
            <a:r>
              <a:rPr lang="en-IN" sz="1400" b="0" i="0" u="none" strike="noStrike" dirty="0">
                <a:solidFill>
                  <a:srgbClr val="00313C"/>
                </a:solidFill>
                <a:effectLst/>
                <a:latin typeface="Montserrat" pitchFamily="2" charset="77"/>
              </a:rPr>
              <a:t>Blondeau-</a:t>
            </a:r>
            <a:r>
              <a:rPr lang="en-IN" sz="1400" b="0" i="0" u="none" strike="noStrike" dirty="0" err="1">
                <a:solidFill>
                  <a:srgbClr val="00313C"/>
                </a:solidFill>
                <a:effectLst/>
                <a:latin typeface="Montserrat" pitchFamily="2" charset="77"/>
              </a:rPr>
              <a:t>Patissier</a:t>
            </a:r>
            <a:r>
              <a:rPr lang="en-IN" sz="1400" b="0" i="0" u="none" strike="noStrike" dirty="0">
                <a:solidFill>
                  <a:srgbClr val="00313C"/>
                </a:solidFill>
                <a:effectLst/>
                <a:latin typeface="Montserrat" pitchFamily="2" charset="77"/>
              </a:rPr>
              <a:t>, David; Schroeder, Thomas; </a:t>
            </a:r>
            <a:r>
              <a:rPr lang="en-IN" sz="1400" b="0" i="0" u="none" strike="noStrike" dirty="0" err="1">
                <a:solidFill>
                  <a:srgbClr val="00313C"/>
                </a:solidFill>
                <a:effectLst/>
                <a:latin typeface="Montserrat" pitchFamily="2" charset="77"/>
              </a:rPr>
              <a:t>Diakogiannis</a:t>
            </a:r>
            <a:r>
              <a:rPr lang="en-IN" sz="1400" b="0" i="0" u="none" strike="noStrike" dirty="0">
                <a:solidFill>
                  <a:srgbClr val="00313C"/>
                </a:solidFill>
                <a:effectLst/>
                <a:latin typeface="Montserrat" pitchFamily="2" charset="77"/>
              </a:rPr>
              <a:t>, Foivos; &amp; Li, </a:t>
            </a:r>
            <a:r>
              <a:rPr lang="en-IN" sz="1400" b="0" i="0" u="none" strike="noStrike" dirty="0" err="1">
                <a:solidFill>
                  <a:srgbClr val="00313C"/>
                </a:solidFill>
                <a:effectLst/>
                <a:latin typeface="Montserrat" pitchFamily="2" charset="77"/>
              </a:rPr>
              <a:t>Zhibin</a:t>
            </a:r>
            <a:r>
              <a:rPr lang="en-IN" sz="1400" b="0" i="0" u="none" strike="noStrike" dirty="0">
                <a:solidFill>
                  <a:srgbClr val="00313C"/>
                </a:solidFill>
                <a:effectLst/>
                <a:latin typeface="Montserrat" pitchFamily="2" charset="77"/>
              </a:rPr>
              <a:t> (2022): CSIRO Sentinel-1 SAR image dataset of oil- and non-oil features for machine learning ( Deep Learning ). v1. CSIRO. Data Collection. https://</a:t>
            </a:r>
            <a:r>
              <a:rPr lang="en-IN" sz="1400" b="0" i="0" u="none" strike="noStrike" dirty="0" err="1">
                <a:solidFill>
                  <a:srgbClr val="00313C"/>
                </a:solidFill>
                <a:effectLst/>
                <a:latin typeface="Montserrat" pitchFamily="2" charset="77"/>
              </a:rPr>
              <a:t>doi.org</a:t>
            </a:r>
            <a:r>
              <a:rPr lang="en-IN" sz="1400" b="0" i="0" u="none" strike="noStrike" dirty="0">
                <a:solidFill>
                  <a:srgbClr val="00313C"/>
                </a:solidFill>
                <a:effectLst/>
                <a:latin typeface="Montserrat" pitchFamily="2" charset="77"/>
              </a:rPr>
              <a:t>/10.25919/4v55-dn16</a:t>
            </a:r>
          </a:p>
          <a:p>
            <a:r>
              <a:rPr lang="en-US" sz="1400" dirty="0"/>
              <a:t>License :</a:t>
            </a:r>
          </a:p>
        </p:txBody>
      </p:sp>
      <p:pic>
        <p:nvPicPr>
          <p:cNvPr id="4" name="Picture 3">
            <a:extLst>
              <a:ext uri="{FF2B5EF4-FFF2-40B4-BE49-F238E27FC236}">
                <a16:creationId xmlns:a16="http://schemas.microsoft.com/office/drawing/2014/main" id="{AE20D59A-ABAC-972D-21F9-CA8693F891DE}"/>
              </a:ext>
            </a:extLst>
          </p:cNvPr>
          <p:cNvPicPr>
            <a:picLocks noChangeAspect="1"/>
          </p:cNvPicPr>
          <p:nvPr/>
        </p:nvPicPr>
        <p:blipFill>
          <a:blip r:embed="rId3"/>
          <a:stretch>
            <a:fillRect/>
          </a:stretch>
        </p:blipFill>
        <p:spPr>
          <a:xfrm>
            <a:off x="1482588" y="3073614"/>
            <a:ext cx="2981740" cy="3026392"/>
          </a:xfrm>
          <a:prstGeom prst="rect">
            <a:avLst/>
          </a:prstGeom>
        </p:spPr>
      </p:pic>
    </p:spTree>
    <p:extLst>
      <p:ext uri="{BB962C8B-B14F-4D97-AF65-F5344CB8AC3E}">
        <p14:creationId xmlns:p14="http://schemas.microsoft.com/office/powerpoint/2010/main" val="3801360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C1E60-9E5D-727A-0153-F02C9D5F7ABA}"/>
              </a:ext>
            </a:extLst>
          </p:cNvPr>
          <p:cNvSpPr>
            <a:spLocks noGrp="1"/>
          </p:cNvSpPr>
          <p:nvPr>
            <p:ph type="title"/>
          </p:nvPr>
        </p:nvSpPr>
        <p:spPr/>
        <p:txBody>
          <a:bodyPr/>
          <a:lstStyle/>
          <a:p>
            <a:r>
              <a:rPr lang="en-US" dirty="0"/>
              <a:t>ORIGINAL DATASET </a:t>
            </a:r>
          </a:p>
        </p:txBody>
      </p:sp>
      <p:graphicFrame>
        <p:nvGraphicFramePr>
          <p:cNvPr id="4" name="Table 3">
            <a:extLst>
              <a:ext uri="{FF2B5EF4-FFF2-40B4-BE49-F238E27FC236}">
                <a16:creationId xmlns:a16="http://schemas.microsoft.com/office/drawing/2014/main" id="{061F9344-8013-589D-A665-70BC925983B6}"/>
              </a:ext>
            </a:extLst>
          </p:cNvPr>
          <p:cNvGraphicFramePr>
            <a:graphicFrameLocks noGrp="1"/>
          </p:cNvGraphicFramePr>
          <p:nvPr>
            <p:extLst>
              <p:ext uri="{D42A27DB-BD31-4B8C-83A1-F6EECF244321}">
                <p14:modId xmlns:p14="http://schemas.microsoft.com/office/powerpoint/2010/main" val="2691349230"/>
              </p:ext>
            </p:extLst>
          </p:nvPr>
        </p:nvGraphicFramePr>
        <p:xfrm>
          <a:off x="2198064" y="1265643"/>
          <a:ext cx="4873920" cy="1855927"/>
        </p:xfrm>
        <a:graphic>
          <a:graphicData uri="http://schemas.openxmlformats.org/drawingml/2006/table">
            <a:tbl>
              <a:tblPr firstRow="1" bandRow="1">
                <a:tableStyleId>{5C22544A-7EE6-4342-B048-85BDC9FD1C3A}</a:tableStyleId>
              </a:tblPr>
              <a:tblGrid>
                <a:gridCol w="2436960">
                  <a:extLst>
                    <a:ext uri="{9D8B030D-6E8A-4147-A177-3AD203B41FA5}">
                      <a16:colId xmlns:a16="http://schemas.microsoft.com/office/drawing/2014/main" val="191721503"/>
                    </a:ext>
                  </a:extLst>
                </a:gridCol>
                <a:gridCol w="2436960">
                  <a:extLst>
                    <a:ext uri="{9D8B030D-6E8A-4147-A177-3AD203B41FA5}">
                      <a16:colId xmlns:a16="http://schemas.microsoft.com/office/drawing/2014/main" val="3205225778"/>
                    </a:ext>
                  </a:extLst>
                </a:gridCol>
              </a:tblGrid>
              <a:tr h="677818">
                <a:tc>
                  <a:txBody>
                    <a:bodyPr/>
                    <a:lstStyle/>
                    <a:p>
                      <a:pPr algn="l"/>
                      <a:r>
                        <a:rPr lang="en-US" dirty="0"/>
                        <a:t>Class Label</a:t>
                      </a:r>
                    </a:p>
                  </a:txBody>
                  <a:tcPr/>
                </a:tc>
                <a:tc>
                  <a:txBody>
                    <a:bodyPr/>
                    <a:lstStyle/>
                    <a:p>
                      <a:r>
                        <a:rPr lang="en-US" dirty="0"/>
                        <a:t>Number of Samples</a:t>
                      </a:r>
                    </a:p>
                  </a:txBody>
                  <a:tcPr/>
                </a:tc>
                <a:extLst>
                  <a:ext uri="{0D108BD9-81ED-4DB2-BD59-A6C34878D82A}">
                    <a16:rowId xmlns:a16="http://schemas.microsoft.com/office/drawing/2014/main" val="2832072307"/>
                  </a:ext>
                </a:extLst>
              </a:tr>
              <a:tr h="392703">
                <a:tc>
                  <a:txBody>
                    <a:bodyPr/>
                    <a:lstStyle/>
                    <a:p>
                      <a:r>
                        <a:rPr lang="en-US" dirty="0"/>
                        <a:t>0 : Non-Oil Spill</a:t>
                      </a:r>
                    </a:p>
                  </a:txBody>
                  <a:tcPr/>
                </a:tc>
                <a:tc>
                  <a:txBody>
                    <a:bodyPr/>
                    <a:lstStyle/>
                    <a:p>
                      <a:pPr algn="ctr"/>
                      <a:r>
                        <a:rPr lang="en-US" dirty="0"/>
                        <a:t>3725</a:t>
                      </a:r>
                    </a:p>
                  </a:txBody>
                  <a:tcPr/>
                </a:tc>
                <a:extLst>
                  <a:ext uri="{0D108BD9-81ED-4DB2-BD59-A6C34878D82A}">
                    <a16:rowId xmlns:a16="http://schemas.microsoft.com/office/drawing/2014/main" val="1579007877"/>
                  </a:ext>
                </a:extLst>
              </a:tr>
              <a:tr h="392703">
                <a:tc>
                  <a:txBody>
                    <a:bodyPr/>
                    <a:lstStyle/>
                    <a:p>
                      <a:r>
                        <a:rPr lang="en-US" dirty="0"/>
                        <a:t>1 : Oil Spill </a:t>
                      </a:r>
                    </a:p>
                  </a:txBody>
                  <a:tcPr/>
                </a:tc>
                <a:tc>
                  <a:txBody>
                    <a:bodyPr/>
                    <a:lstStyle/>
                    <a:p>
                      <a:pPr algn="ctr"/>
                      <a:r>
                        <a:rPr lang="en-US" dirty="0"/>
                        <a:t>1905</a:t>
                      </a:r>
                    </a:p>
                  </a:txBody>
                  <a:tcPr/>
                </a:tc>
                <a:extLst>
                  <a:ext uri="{0D108BD9-81ED-4DB2-BD59-A6C34878D82A}">
                    <a16:rowId xmlns:a16="http://schemas.microsoft.com/office/drawing/2014/main" val="318441643"/>
                  </a:ext>
                </a:extLst>
              </a:tr>
              <a:tr h="392703">
                <a:tc>
                  <a:txBody>
                    <a:bodyPr/>
                    <a:lstStyle/>
                    <a:p>
                      <a:r>
                        <a:rPr lang="en-US" dirty="0"/>
                        <a:t>Total Samples</a:t>
                      </a:r>
                    </a:p>
                  </a:txBody>
                  <a:tcPr/>
                </a:tc>
                <a:tc>
                  <a:txBody>
                    <a:bodyPr/>
                    <a:lstStyle/>
                    <a:p>
                      <a:pPr algn="ctr"/>
                      <a:r>
                        <a:rPr lang="en-US" dirty="0"/>
                        <a:t>5630</a:t>
                      </a:r>
                    </a:p>
                  </a:txBody>
                  <a:tcPr/>
                </a:tc>
                <a:extLst>
                  <a:ext uri="{0D108BD9-81ED-4DB2-BD59-A6C34878D82A}">
                    <a16:rowId xmlns:a16="http://schemas.microsoft.com/office/drawing/2014/main" val="2618887658"/>
                  </a:ext>
                </a:extLst>
              </a:tr>
            </a:tbl>
          </a:graphicData>
        </a:graphic>
      </p:graphicFrame>
      <p:pic>
        <p:nvPicPr>
          <p:cNvPr id="5" name="Picture 4">
            <a:extLst>
              <a:ext uri="{FF2B5EF4-FFF2-40B4-BE49-F238E27FC236}">
                <a16:creationId xmlns:a16="http://schemas.microsoft.com/office/drawing/2014/main" id="{73A47C0D-C3F3-D793-3107-C7F9BA89CB62}"/>
              </a:ext>
            </a:extLst>
          </p:cNvPr>
          <p:cNvPicPr>
            <a:picLocks noChangeAspect="1"/>
          </p:cNvPicPr>
          <p:nvPr/>
        </p:nvPicPr>
        <p:blipFill>
          <a:blip r:embed="rId2"/>
          <a:stretch>
            <a:fillRect/>
          </a:stretch>
        </p:blipFill>
        <p:spPr>
          <a:xfrm>
            <a:off x="1945858" y="3122768"/>
            <a:ext cx="2462420" cy="2367101"/>
          </a:xfrm>
          <a:prstGeom prst="rect">
            <a:avLst/>
          </a:prstGeom>
        </p:spPr>
      </p:pic>
      <p:pic>
        <p:nvPicPr>
          <p:cNvPr id="6" name="Picture 5">
            <a:extLst>
              <a:ext uri="{FF2B5EF4-FFF2-40B4-BE49-F238E27FC236}">
                <a16:creationId xmlns:a16="http://schemas.microsoft.com/office/drawing/2014/main" id="{D81098AB-8EB8-9AD7-8A70-6573352FB6D5}"/>
              </a:ext>
            </a:extLst>
          </p:cNvPr>
          <p:cNvPicPr>
            <a:picLocks noChangeAspect="1"/>
          </p:cNvPicPr>
          <p:nvPr/>
        </p:nvPicPr>
        <p:blipFill>
          <a:blip r:embed="rId3"/>
          <a:stretch>
            <a:fillRect/>
          </a:stretch>
        </p:blipFill>
        <p:spPr>
          <a:xfrm>
            <a:off x="4954686" y="3221383"/>
            <a:ext cx="2276588" cy="2268486"/>
          </a:xfrm>
          <a:prstGeom prst="rect">
            <a:avLst/>
          </a:prstGeom>
        </p:spPr>
      </p:pic>
      <p:sp>
        <p:nvSpPr>
          <p:cNvPr id="9" name="TextBox 8">
            <a:extLst>
              <a:ext uri="{FF2B5EF4-FFF2-40B4-BE49-F238E27FC236}">
                <a16:creationId xmlns:a16="http://schemas.microsoft.com/office/drawing/2014/main" id="{7113AECC-18A5-87A9-C6A4-36D5B76D238D}"/>
              </a:ext>
            </a:extLst>
          </p:cNvPr>
          <p:cNvSpPr txBox="1"/>
          <p:nvPr/>
        </p:nvSpPr>
        <p:spPr>
          <a:xfrm>
            <a:off x="2198064" y="5589681"/>
            <a:ext cx="1958008" cy="369332"/>
          </a:xfrm>
          <a:prstGeom prst="rect">
            <a:avLst/>
          </a:prstGeom>
          <a:noFill/>
        </p:spPr>
        <p:txBody>
          <a:bodyPr wrap="square" rtlCol="0">
            <a:spAutoFit/>
          </a:bodyPr>
          <a:lstStyle/>
          <a:p>
            <a:pPr algn="l"/>
            <a:r>
              <a:rPr lang="en-US" dirty="0">
                <a:solidFill>
                  <a:schemeClr val="tx1"/>
                </a:solidFill>
              </a:rPr>
              <a:t>Label 0 </a:t>
            </a:r>
            <a:r>
              <a:rPr lang="en-US" dirty="0"/>
              <a:t>sample</a:t>
            </a:r>
            <a:endParaRPr lang="en-US" dirty="0">
              <a:solidFill>
                <a:schemeClr val="tx1"/>
              </a:solidFill>
            </a:endParaRPr>
          </a:p>
        </p:txBody>
      </p:sp>
      <p:sp>
        <p:nvSpPr>
          <p:cNvPr id="10" name="TextBox 9">
            <a:extLst>
              <a:ext uri="{FF2B5EF4-FFF2-40B4-BE49-F238E27FC236}">
                <a16:creationId xmlns:a16="http://schemas.microsoft.com/office/drawing/2014/main" id="{54EE544C-B787-2423-77D8-1A084EDF613A}"/>
              </a:ext>
            </a:extLst>
          </p:cNvPr>
          <p:cNvSpPr txBox="1"/>
          <p:nvPr/>
        </p:nvSpPr>
        <p:spPr>
          <a:xfrm>
            <a:off x="5113976" y="5589681"/>
            <a:ext cx="1958008" cy="369332"/>
          </a:xfrm>
          <a:prstGeom prst="rect">
            <a:avLst/>
          </a:prstGeom>
          <a:noFill/>
        </p:spPr>
        <p:txBody>
          <a:bodyPr wrap="square" rtlCol="0">
            <a:spAutoFit/>
          </a:bodyPr>
          <a:lstStyle/>
          <a:p>
            <a:pPr algn="l"/>
            <a:r>
              <a:rPr lang="en-US" dirty="0">
                <a:solidFill>
                  <a:schemeClr val="tx1"/>
                </a:solidFill>
              </a:rPr>
              <a:t>Label 1 </a:t>
            </a:r>
            <a:r>
              <a:rPr lang="en-US" dirty="0"/>
              <a:t>sample</a:t>
            </a:r>
            <a:endParaRPr lang="en-US" dirty="0">
              <a:solidFill>
                <a:schemeClr val="tx1"/>
              </a:solidFill>
            </a:endParaRPr>
          </a:p>
        </p:txBody>
      </p:sp>
    </p:spTree>
    <p:extLst>
      <p:ext uri="{BB962C8B-B14F-4D97-AF65-F5344CB8AC3E}">
        <p14:creationId xmlns:p14="http://schemas.microsoft.com/office/powerpoint/2010/main" val="2977206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B50F4-2A08-2936-73B1-59FF4545AEB8}"/>
              </a:ext>
            </a:extLst>
          </p:cNvPr>
          <p:cNvSpPr>
            <a:spLocks noGrp="1"/>
          </p:cNvSpPr>
          <p:nvPr>
            <p:ph type="title"/>
          </p:nvPr>
        </p:nvSpPr>
        <p:spPr/>
        <p:txBody>
          <a:bodyPr>
            <a:normAutofit/>
          </a:bodyPr>
          <a:lstStyle/>
          <a:p>
            <a:r>
              <a:rPr lang="en-US" sz="2800" dirty="0"/>
              <a:t>DATASET PIPELINE</a:t>
            </a:r>
          </a:p>
        </p:txBody>
      </p:sp>
      <p:sp>
        <p:nvSpPr>
          <p:cNvPr id="8" name="TextBox 7">
            <a:extLst>
              <a:ext uri="{FF2B5EF4-FFF2-40B4-BE49-F238E27FC236}">
                <a16:creationId xmlns:a16="http://schemas.microsoft.com/office/drawing/2014/main" id="{C37A0B15-57A7-E607-0028-36A102CFB27E}"/>
              </a:ext>
            </a:extLst>
          </p:cNvPr>
          <p:cNvSpPr txBox="1"/>
          <p:nvPr/>
        </p:nvSpPr>
        <p:spPr>
          <a:xfrm>
            <a:off x="990600" y="4360733"/>
            <a:ext cx="7404100" cy="2308324"/>
          </a:xfrm>
          <a:prstGeom prst="rect">
            <a:avLst/>
          </a:prstGeom>
          <a:noFill/>
        </p:spPr>
        <p:txBody>
          <a:bodyPr wrap="square" rtlCol="0">
            <a:spAutoFit/>
          </a:bodyPr>
          <a:lstStyle/>
          <a:p>
            <a:pPr marL="285750" indent="-285750" algn="just">
              <a:buFont typeface="Arial" panose="020B0604020202020204" pitchFamily="34" charset="0"/>
              <a:buChar char="•"/>
            </a:pPr>
            <a:r>
              <a:rPr lang="en-IN" sz="1600" b="1" dirty="0">
                <a:solidFill>
                  <a:srgbClr val="000000"/>
                </a:solidFill>
                <a:effectLst/>
                <a:latin typeface="+mn-lt"/>
              </a:rPr>
              <a:t>Reference paper - SAR Image Synthesis with Diffusion Models - </a:t>
            </a:r>
            <a:r>
              <a:rPr lang="en-US" sz="1600" dirty="0">
                <a:latin typeface="+mn-lt"/>
                <a:hlinkClick r:id="rId2"/>
              </a:rPr>
              <a:t>https://arxiv.org/pdf/2405.07776v1</a:t>
            </a:r>
            <a:endParaRPr lang="en-IN" sz="1600" b="1" dirty="0">
              <a:solidFill>
                <a:srgbClr val="000000"/>
              </a:solidFill>
              <a:effectLst/>
              <a:latin typeface="+mn-lt"/>
            </a:endParaRPr>
          </a:p>
          <a:p>
            <a:pPr marL="285750" indent="-285750" algn="just">
              <a:buFont typeface="Arial" panose="020B0604020202020204" pitchFamily="34" charset="0"/>
              <a:buChar char="•"/>
            </a:pPr>
            <a:r>
              <a:rPr lang="en-IN" sz="1600" dirty="0">
                <a:solidFill>
                  <a:srgbClr val="000000"/>
                </a:solidFill>
                <a:effectLst/>
                <a:latin typeface="+mn-lt"/>
              </a:rPr>
              <a:t>this paper already evaluates the performance of DDPM and various GAN models.</a:t>
            </a:r>
          </a:p>
          <a:p>
            <a:pPr marL="285750" indent="-285750" algn="just">
              <a:buFont typeface="Arial" panose="020B0604020202020204" pitchFamily="34" charset="0"/>
              <a:buChar char="•"/>
            </a:pPr>
            <a:r>
              <a:rPr lang="en-IN" sz="1600" dirty="0">
                <a:solidFill>
                  <a:srgbClr val="000000"/>
                </a:solidFill>
                <a:effectLst/>
                <a:latin typeface="+mn-lt"/>
              </a:rPr>
              <a:t>DDPM perform better, so in the project DDPM to be used for synthetic data generation.</a:t>
            </a:r>
          </a:p>
          <a:p>
            <a:pPr marL="285750" indent="-285750" algn="just">
              <a:buFont typeface="Arial" panose="020B0604020202020204" pitchFamily="34" charset="0"/>
              <a:buChar char="•"/>
            </a:pPr>
            <a:r>
              <a:rPr lang="en-IN" sz="1600" dirty="0">
                <a:solidFill>
                  <a:srgbClr val="000000"/>
                </a:solidFill>
              </a:rPr>
              <a:t>Evaluation of synthetic dataset with original SAR dataset to be done using FID – Fréchet Inception Distance metric </a:t>
            </a:r>
            <a:endParaRPr lang="en-IN" sz="1600" dirty="0">
              <a:solidFill>
                <a:srgbClr val="000000"/>
              </a:solidFill>
              <a:effectLst/>
              <a:latin typeface="+mn-lt"/>
            </a:endParaRPr>
          </a:p>
          <a:p>
            <a:pPr algn="just"/>
            <a:endParaRPr lang="en-US" sz="1600" dirty="0" err="1">
              <a:solidFill>
                <a:schemeClr val="tx1"/>
              </a:solidFill>
            </a:endParaRPr>
          </a:p>
        </p:txBody>
      </p:sp>
      <p:pic>
        <p:nvPicPr>
          <p:cNvPr id="10" name="Picture 9">
            <a:extLst>
              <a:ext uri="{FF2B5EF4-FFF2-40B4-BE49-F238E27FC236}">
                <a16:creationId xmlns:a16="http://schemas.microsoft.com/office/drawing/2014/main" id="{2846BBDE-F32C-6BAE-3EA4-80C862A87DF2}"/>
              </a:ext>
            </a:extLst>
          </p:cNvPr>
          <p:cNvPicPr>
            <a:picLocks noChangeAspect="1"/>
          </p:cNvPicPr>
          <p:nvPr/>
        </p:nvPicPr>
        <p:blipFill>
          <a:blip r:embed="rId3"/>
          <a:stretch>
            <a:fillRect/>
          </a:stretch>
        </p:blipFill>
        <p:spPr>
          <a:xfrm>
            <a:off x="990600" y="796392"/>
            <a:ext cx="6705459" cy="3564341"/>
          </a:xfrm>
          <a:prstGeom prst="rect">
            <a:avLst/>
          </a:prstGeom>
        </p:spPr>
      </p:pic>
    </p:spTree>
    <p:extLst>
      <p:ext uri="{BB962C8B-B14F-4D97-AF65-F5344CB8AC3E}">
        <p14:creationId xmlns:p14="http://schemas.microsoft.com/office/powerpoint/2010/main" val="22197203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22EC61-B2E7-4995-C2F1-7070925A95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145B87-B014-67EE-0044-41143A834333}"/>
              </a:ext>
            </a:extLst>
          </p:cNvPr>
          <p:cNvSpPr>
            <a:spLocks noGrp="1"/>
          </p:cNvSpPr>
          <p:nvPr>
            <p:ph type="title"/>
          </p:nvPr>
        </p:nvSpPr>
        <p:spPr/>
        <p:txBody>
          <a:bodyPr>
            <a:normAutofit/>
          </a:bodyPr>
          <a:lstStyle/>
          <a:p>
            <a:r>
              <a:rPr lang="en-US" sz="2800" dirty="0"/>
              <a:t>DATASET PIPELINE - FLOWCHART</a:t>
            </a:r>
          </a:p>
        </p:txBody>
      </p:sp>
      <p:sp>
        <p:nvSpPr>
          <p:cNvPr id="8" name="TextBox 7">
            <a:extLst>
              <a:ext uri="{FF2B5EF4-FFF2-40B4-BE49-F238E27FC236}">
                <a16:creationId xmlns:a16="http://schemas.microsoft.com/office/drawing/2014/main" id="{692E2EA1-9881-97F8-FB69-1CC9F8007AD9}"/>
              </a:ext>
            </a:extLst>
          </p:cNvPr>
          <p:cNvSpPr txBox="1"/>
          <p:nvPr/>
        </p:nvSpPr>
        <p:spPr>
          <a:xfrm>
            <a:off x="628649" y="1090311"/>
            <a:ext cx="4322291" cy="4708981"/>
          </a:xfrm>
          <a:prstGeom prst="rect">
            <a:avLst/>
          </a:prstGeom>
          <a:noFill/>
        </p:spPr>
        <p:txBody>
          <a:bodyPr wrap="square" rtlCol="0">
            <a:spAutoFit/>
          </a:bodyPr>
          <a:lstStyle/>
          <a:p>
            <a:pPr algn="just"/>
            <a:r>
              <a:rPr lang="en-US" sz="1200" b="1" u="sng" dirty="0">
                <a:solidFill>
                  <a:schemeClr val="tx1"/>
                </a:solidFill>
              </a:rPr>
              <a:t>TRAINING PIPELINE FOR THE SYNTHETIC DATASET GENERATION:</a:t>
            </a:r>
          </a:p>
          <a:p>
            <a:pPr algn="just"/>
            <a:endParaRPr lang="en-US" sz="1200" dirty="0"/>
          </a:p>
          <a:p>
            <a:pPr algn="just"/>
            <a:r>
              <a:rPr lang="en-IN" sz="1200" dirty="0"/>
              <a:t>The core components:</a:t>
            </a:r>
          </a:p>
          <a:p>
            <a:pPr marL="171450" indent="-171450" algn="just">
              <a:buFont typeface="Arial" panose="020B0604020202020204" pitchFamily="34" charset="0"/>
              <a:buChar char="•"/>
            </a:pPr>
            <a:r>
              <a:rPr lang="en-IN" sz="1200" dirty="0"/>
              <a:t>Custom dataset loader</a:t>
            </a:r>
          </a:p>
          <a:p>
            <a:pPr marL="171450" indent="-171450" algn="just">
              <a:buFont typeface="Arial" panose="020B0604020202020204" pitchFamily="34" charset="0"/>
              <a:buChar char="•"/>
            </a:pPr>
            <a:r>
              <a:rPr lang="en-IN" sz="1200" dirty="0"/>
              <a:t>Conditional U-Net</a:t>
            </a:r>
          </a:p>
          <a:p>
            <a:pPr marL="171450" indent="-171450" algn="just">
              <a:buFont typeface="Arial" panose="020B0604020202020204" pitchFamily="34" charset="0"/>
              <a:buChar char="•"/>
            </a:pPr>
            <a:r>
              <a:rPr lang="en-IN" sz="1200" dirty="0"/>
              <a:t>Diffusion scheduler</a:t>
            </a:r>
          </a:p>
          <a:p>
            <a:pPr marL="171450" indent="-171450" algn="just">
              <a:buFont typeface="Arial" panose="020B0604020202020204" pitchFamily="34" charset="0"/>
              <a:buChar char="•"/>
            </a:pPr>
            <a:r>
              <a:rPr lang="en-IN" sz="1200" dirty="0"/>
              <a:t>Trainer module</a:t>
            </a:r>
          </a:p>
          <a:p>
            <a:pPr marL="171450" indent="-171450" algn="just">
              <a:buFont typeface="Arial" panose="020B0604020202020204" pitchFamily="34" charset="0"/>
              <a:buChar char="•"/>
            </a:pPr>
            <a:endParaRPr lang="en-IN" sz="1200" dirty="0"/>
          </a:p>
          <a:p>
            <a:pPr algn="just"/>
            <a:r>
              <a:rPr lang="en-IN" sz="1200" b="1" u="sng" dirty="0"/>
              <a:t>Conditional U-Net:</a:t>
            </a:r>
          </a:p>
          <a:p>
            <a:pPr marL="171450" indent="-171450" algn="just">
              <a:buFont typeface="Arial" panose="020B0604020202020204" pitchFamily="34" charset="0"/>
              <a:buChar char="•"/>
            </a:pPr>
            <a:r>
              <a:rPr lang="en-IN" sz="1200" dirty="0"/>
              <a:t>Enhanced with residual blocks and skip connections</a:t>
            </a:r>
          </a:p>
          <a:p>
            <a:pPr marL="171450" indent="-171450" algn="just">
              <a:buFont typeface="Arial" panose="020B0604020202020204" pitchFamily="34" charset="0"/>
              <a:buChar char="•"/>
            </a:pPr>
            <a:r>
              <a:rPr lang="en-IN" sz="1200" dirty="0"/>
              <a:t>Class label embedded into a 128-dim vector and injected to guide denoising</a:t>
            </a:r>
          </a:p>
          <a:p>
            <a:pPr algn="just"/>
            <a:r>
              <a:rPr lang="en-IN" sz="1200" b="1" u="sng" dirty="0"/>
              <a:t>Diffusion Scheduler:</a:t>
            </a:r>
          </a:p>
          <a:p>
            <a:pPr marL="171450" indent="-171450" algn="just">
              <a:buFont typeface="Arial" panose="020B0604020202020204" pitchFamily="34" charset="0"/>
              <a:buChar char="•"/>
            </a:pPr>
            <a:r>
              <a:rPr lang="en-IN" sz="1200" dirty="0"/>
              <a:t>Defines the noise schedule (beta)</a:t>
            </a:r>
          </a:p>
          <a:p>
            <a:pPr marL="171450" indent="-171450" algn="just">
              <a:buFont typeface="Arial" panose="020B0604020202020204" pitchFamily="34" charset="0"/>
              <a:buChar char="•"/>
            </a:pPr>
            <a:r>
              <a:rPr lang="en-IN" sz="1200" dirty="0"/>
              <a:t>Manages noise injection over 200 time steps</a:t>
            </a:r>
          </a:p>
          <a:p>
            <a:pPr algn="just"/>
            <a:r>
              <a:rPr lang="en-IN" sz="1200" b="1" u="sng" dirty="0"/>
              <a:t>Training Process:</a:t>
            </a:r>
          </a:p>
          <a:p>
            <a:pPr marL="171450" indent="-171450" algn="just">
              <a:buFont typeface="Arial" panose="020B0604020202020204" pitchFamily="34" charset="0"/>
              <a:buChar char="•"/>
            </a:pPr>
            <a:r>
              <a:rPr lang="en-IN" sz="1200" dirty="0"/>
              <a:t>Adds Gaussian noise to SAR images at random steps</a:t>
            </a:r>
          </a:p>
          <a:p>
            <a:pPr marL="171450" indent="-171450" algn="just">
              <a:buFont typeface="Arial" panose="020B0604020202020204" pitchFamily="34" charset="0"/>
              <a:buChar char="•"/>
            </a:pPr>
            <a:r>
              <a:rPr lang="en-IN" sz="1200" dirty="0"/>
              <a:t>U-Net predicts the noise</a:t>
            </a:r>
          </a:p>
          <a:p>
            <a:pPr marL="171450" indent="-171450" algn="just">
              <a:buFont typeface="Arial" panose="020B0604020202020204" pitchFamily="34" charset="0"/>
              <a:buChar char="•"/>
            </a:pPr>
            <a:r>
              <a:rPr lang="en-IN" sz="1200" dirty="0"/>
              <a:t>Uses Mean Squared Error (MSE) loss</a:t>
            </a:r>
          </a:p>
          <a:p>
            <a:pPr marL="171450" indent="-171450" algn="just">
              <a:buFont typeface="Arial" panose="020B0604020202020204" pitchFamily="34" charset="0"/>
              <a:buChar char="•"/>
            </a:pPr>
            <a:r>
              <a:rPr lang="en-IN" sz="1200" dirty="0"/>
              <a:t>Weights updated via backpropagation</a:t>
            </a:r>
          </a:p>
          <a:p>
            <a:pPr algn="just"/>
            <a:r>
              <a:rPr lang="en-IN" sz="1200" b="1" u="sng" dirty="0"/>
              <a:t>Trainer Functionality:</a:t>
            </a:r>
          </a:p>
          <a:p>
            <a:pPr marL="171450" indent="-171450" algn="just">
              <a:buFont typeface="Arial" panose="020B0604020202020204" pitchFamily="34" charset="0"/>
              <a:buChar char="•"/>
            </a:pPr>
            <a:r>
              <a:rPr lang="en-IN" sz="1200" dirty="0"/>
              <a:t>Supports saving, evaluation, and sample generation</a:t>
            </a:r>
          </a:p>
          <a:p>
            <a:pPr marL="171450" indent="-171450" algn="just">
              <a:buFont typeface="Arial" panose="020B0604020202020204" pitchFamily="34" charset="0"/>
              <a:buChar char="•"/>
            </a:pPr>
            <a:r>
              <a:rPr lang="en-IN" sz="1200" dirty="0"/>
              <a:t>Reverses noise steps to create synthetic SAR images conditioned on class</a:t>
            </a:r>
          </a:p>
        </p:txBody>
      </p:sp>
      <p:pic>
        <p:nvPicPr>
          <p:cNvPr id="3" name="Picture 2">
            <a:extLst>
              <a:ext uri="{FF2B5EF4-FFF2-40B4-BE49-F238E27FC236}">
                <a16:creationId xmlns:a16="http://schemas.microsoft.com/office/drawing/2014/main" id="{8DC1533D-F85A-7620-E39B-236CE3105BF2}"/>
              </a:ext>
            </a:extLst>
          </p:cNvPr>
          <p:cNvPicPr>
            <a:picLocks noChangeAspect="1"/>
          </p:cNvPicPr>
          <p:nvPr/>
        </p:nvPicPr>
        <p:blipFill>
          <a:blip r:embed="rId2"/>
          <a:stretch>
            <a:fillRect/>
          </a:stretch>
        </p:blipFill>
        <p:spPr>
          <a:xfrm>
            <a:off x="4772282" y="1134082"/>
            <a:ext cx="3617795" cy="4589836"/>
          </a:xfrm>
          <a:prstGeom prst="rect">
            <a:avLst/>
          </a:prstGeom>
        </p:spPr>
      </p:pic>
    </p:spTree>
    <p:extLst>
      <p:ext uri="{BB962C8B-B14F-4D97-AF65-F5344CB8AC3E}">
        <p14:creationId xmlns:p14="http://schemas.microsoft.com/office/powerpoint/2010/main" val="61734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54C21-6357-8A55-789A-60A76E79BF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A94CDD-3D3C-9FDF-BE01-F2C8FA953976}"/>
              </a:ext>
            </a:extLst>
          </p:cNvPr>
          <p:cNvSpPr>
            <a:spLocks noGrp="1"/>
          </p:cNvSpPr>
          <p:nvPr>
            <p:ph type="title"/>
          </p:nvPr>
        </p:nvSpPr>
        <p:spPr/>
        <p:txBody>
          <a:bodyPr>
            <a:normAutofit/>
          </a:bodyPr>
          <a:lstStyle/>
          <a:p>
            <a:r>
              <a:rPr lang="en-US" sz="2800" dirty="0"/>
              <a:t>DATASET PIPELINE - FLOWCHART</a:t>
            </a:r>
          </a:p>
        </p:txBody>
      </p:sp>
      <p:sp>
        <p:nvSpPr>
          <p:cNvPr id="8" name="TextBox 7">
            <a:extLst>
              <a:ext uri="{FF2B5EF4-FFF2-40B4-BE49-F238E27FC236}">
                <a16:creationId xmlns:a16="http://schemas.microsoft.com/office/drawing/2014/main" id="{51B5F236-CDC1-6F98-0C22-E2CF19A29FD3}"/>
              </a:ext>
            </a:extLst>
          </p:cNvPr>
          <p:cNvSpPr txBox="1"/>
          <p:nvPr/>
        </p:nvSpPr>
        <p:spPr>
          <a:xfrm>
            <a:off x="628650" y="1090311"/>
            <a:ext cx="3943350" cy="3970318"/>
          </a:xfrm>
          <a:prstGeom prst="rect">
            <a:avLst/>
          </a:prstGeom>
          <a:noFill/>
        </p:spPr>
        <p:txBody>
          <a:bodyPr wrap="square" rtlCol="0">
            <a:spAutoFit/>
          </a:bodyPr>
          <a:lstStyle/>
          <a:p>
            <a:pPr algn="just"/>
            <a:r>
              <a:rPr lang="en-US" sz="1200" b="1" u="sng" dirty="0">
                <a:solidFill>
                  <a:schemeClr val="tx1"/>
                </a:solidFill>
              </a:rPr>
              <a:t>INFERENCE PIPELINE FOR SYNTHETIC DATASET GENERATION :</a:t>
            </a:r>
          </a:p>
          <a:p>
            <a:pPr algn="just"/>
            <a:endParaRPr lang="en-US" sz="1200" dirty="0"/>
          </a:p>
          <a:p>
            <a:pPr algn="just"/>
            <a:endParaRPr lang="en-US" sz="1200" dirty="0">
              <a:solidFill>
                <a:schemeClr val="tx1"/>
              </a:solidFill>
            </a:endParaRPr>
          </a:p>
          <a:p>
            <a:pPr algn="just"/>
            <a:r>
              <a:rPr lang="en-IN" sz="1200" b="1" u="sng" dirty="0"/>
              <a:t>Input:</a:t>
            </a:r>
          </a:p>
          <a:p>
            <a:pPr marL="171450" indent="-171450" algn="just">
              <a:buFont typeface="Arial" panose="020B0604020202020204" pitchFamily="34" charset="0"/>
              <a:buChar char="•"/>
            </a:pPr>
            <a:r>
              <a:rPr lang="en-IN" sz="1200" dirty="0"/>
              <a:t>Starts with random Gaussian noise and a target class label (oil / non-oil)</a:t>
            </a:r>
          </a:p>
          <a:p>
            <a:pPr algn="just"/>
            <a:endParaRPr lang="en-IN" sz="1200" dirty="0"/>
          </a:p>
          <a:p>
            <a:pPr algn="just"/>
            <a:r>
              <a:rPr lang="en-IN" sz="1200" b="1" u="sng" dirty="0"/>
              <a:t>Step-wise Denoising:</a:t>
            </a:r>
          </a:p>
          <a:p>
            <a:pPr marL="171450" indent="-171450" algn="just">
              <a:buFont typeface="Arial" panose="020B0604020202020204" pitchFamily="34" charset="0"/>
              <a:buChar char="•"/>
            </a:pPr>
            <a:r>
              <a:rPr lang="en-IN" sz="1200" dirty="0"/>
              <a:t>At each timestep t, the trained U-Net predicts the noise present in the image</a:t>
            </a:r>
          </a:p>
          <a:p>
            <a:pPr marL="171450" indent="-171450" algn="just">
              <a:buFont typeface="Arial" panose="020B0604020202020204" pitchFamily="34" charset="0"/>
              <a:buChar char="•"/>
            </a:pPr>
            <a:r>
              <a:rPr lang="en-IN" sz="1200" dirty="0"/>
              <a:t>A noise scheduler uses this prediction to perform denoising</a:t>
            </a:r>
          </a:p>
          <a:p>
            <a:pPr algn="just"/>
            <a:endParaRPr lang="en-IN" sz="1200" b="1" u="sng" dirty="0"/>
          </a:p>
          <a:p>
            <a:pPr algn="just"/>
            <a:r>
              <a:rPr lang="en-IN" sz="1200" b="1" u="sng" dirty="0"/>
              <a:t>Iterative Process:</a:t>
            </a:r>
          </a:p>
          <a:p>
            <a:pPr marL="171450" indent="-171450" algn="just">
              <a:buFont typeface="Arial" panose="020B0604020202020204" pitchFamily="34" charset="0"/>
              <a:buChar char="•"/>
            </a:pPr>
            <a:r>
              <a:rPr lang="en-IN" sz="1200" dirty="0"/>
              <a:t>The denoising step is repeated from t = T down to 1</a:t>
            </a:r>
          </a:p>
          <a:p>
            <a:pPr algn="just"/>
            <a:endParaRPr lang="en-IN" sz="1200" b="1" u="sng" dirty="0"/>
          </a:p>
          <a:p>
            <a:pPr algn="just"/>
            <a:r>
              <a:rPr lang="en-IN" sz="1200" b="1" u="sng" dirty="0"/>
              <a:t>Output:</a:t>
            </a:r>
          </a:p>
          <a:p>
            <a:pPr marL="171450" indent="-171450" algn="just">
              <a:buFont typeface="Arial" panose="020B0604020202020204" pitchFamily="34" charset="0"/>
              <a:buChar char="•"/>
            </a:pPr>
            <a:r>
              <a:rPr lang="en-IN" sz="1200" dirty="0"/>
              <a:t>Final output is a fully denoised image — a synthetic SAR image resembling the target class</a:t>
            </a:r>
          </a:p>
          <a:p>
            <a:pPr algn="just"/>
            <a:endParaRPr lang="en-US" sz="1200" dirty="0">
              <a:solidFill>
                <a:schemeClr val="tx1"/>
              </a:solidFill>
            </a:endParaRPr>
          </a:p>
        </p:txBody>
      </p:sp>
      <p:pic>
        <p:nvPicPr>
          <p:cNvPr id="4" name="Picture 3">
            <a:extLst>
              <a:ext uri="{FF2B5EF4-FFF2-40B4-BE49-F238E27FC236}">
                <a16:creationId xmlns:a16="http://schemas.microsoft.com/office/drawing/2014/main" id="{C313CE7D-FB92-021C-C0B9-1EA2EC50D19F}"/>
              </a:ext>
            </a:extLst>
          </p:cNvPr>
          <p:cNvPicPr>
            <a:picLocks noChangeAspect="1"/>
          </p:cNvPicPr>
          <p:nvPr/>
        </p:nvPicPr>
        <p:blipFill>
          <a:blip r:embed="rId2"/>
          <a:stretch>
            <a:fillRect/>
          </a:stretch>
        </p:blipFill>
        <p:spPr>
          <a:xfrm>
            <a:off x="5428735" y="1090311"/>
            <a:ext cx="2617058" cy="4884607"/>
          </a:xfrm>
          <a:prstGeom prst="rect">
            <a:avLst/>
          </a:prstGeom>
        </p:spPr>
      </p:pic>
    </p:spTree>
    <p:extLst>
      <p:ext uri="{BB962C8B-B14F-4D97-AF65-F5344CB8AC3E}">
        <p14:creationId xmlns:p14="http://schemas.microsoft.com/office/powerpoint/2010/main" val="785010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447AC-029A-0E5A-85F1-83F0331C2D48}"/>
              </a:ext>
            </a:extLst>
          </p:cNvPr>
          <p:cNvSpPr>
            <a:spLocks noGrp="1"/>
          </p:cNvSpPr>
          <p:nvPr>
            <p:ph type="title"/>
          </p:nvPr>
        </p:nvSpPr>
        <p:spPr/>
        <p:txBody>
          <a:bodyPr>
            <a:normAutofit/>
          </a:bodyPr>
          <a:lstStyle/>
          <a:p>
            <a:r>
              <a:rPr lang="en-US" sz="2800" dirty="0"/>
              <a:t>MODEL ARCHITECTURE</a:t>
            </a:r>
          </a:p>
        </p:txBody>
      </p:sp>
      <p:sp>
        <p:nvSpPr>
          <p:cNvPr id="3" name="Text Placeholder 2">
            <a:extLst>
              <a:ext uri="{FF2B5EF4-FFF2-40B4-BE49-F238E27FC236}">
                <a16:creationId xmlns:a16="http://schemas.microsoft.com/office/drawing/2014/main" id="{4C72C3B7-D135-768C-D143-1AD4768D56CC}"/>
              </a:ext>
            </a:extLst>
          </p:cNvPr>
          <p:cNvSpPr>
            <a:spLocks noGrp="1"/>
          </p:cNvSpPr>
          <p:nvPr>
            <p:ph type="body" sz="quarter" idx="13"/>
          </p:nvPr>
        </p:nvSpPr>
        <p:spPr>
          <a:xfrm>
            <a:off x="539750" y="2810408"/>
            <a:ext cx="7886700" cy="4143375"/>
          </a:xfrm>
        </p:spPr>
        <p:txBody>
          <a:bodyPr>
            <a:normAutofit/>
          </a:bodyPr>
          <a:lstStyle/>
          <a:p>
            <a:r>
              <a:rPr lang="en-IN" sz="2000" dirty="0"/>
              <a:t>Dynamic Perceiver architecture - </a:t>
            </a:r>
            <a:r>
              <a:rPr lang="en-IN" sz="2000" dirty="0">
                <a:solidFill>
                  <a:srgbClr val="000000"/>
                </a:solidFill>
                <a:effectLst/>
                <a:latin typeface="Helvetica" pitchFamily="2" charset="0"/>
              </a:rPr>
              <a:t>Dynamic Perceiver for Efficient Visual Recognition</a:t>
            </a:r>
          </a:p>
          <a:p>
            <a:r>
              <a:rPr lang="en-IN" sz="2000" dirty="0">
                <a:solidFill>
                  <a:srgbClr val="000000"/>
                </a:solidFill>
                <a:effectLst/>
                <a:latin typeface="Helvetica" pitchFamily="2" charset="0"/>
              </a:rPr>
              <a:t>Better than CNNs and </a:t>
            </a:r>
            <a:r>
              <a:rPr lang="en-IN" sz="2000" dirty="0" err="1">
                <a:solidFill>
                  <a:srgbClr val="000000"/>
                </a:solidFill>
                <a:effectLst/>
                <a:latin typeface="Helvetica" pitchFamily="2" charset="0"/>
              </a:rPr>
              <a:t>ViTs</a:t>
            </a:r>
            <a:r>
              <a:rPr lang="en-IN" sz="2000" dirty="0">
                <a:solidFill>
                  <a:srgbClr val="000000"/>
                </a:solidFill>
                <a:effectLst/>
                <a:latin typeface="Helvetica" pitchFamily="2" charset="0"/>
              </a:rPr>
              <a:t> in terms of accuracy and inference efficiency.</a:t>
            </a:r>
          </a:p>
          <a:p>
            <a:r>
              <a:rPr lang="en-IN" sz="2000" dirty="0">
                <a:solidFill>
                  <a:srgbClr val="000000"/>
                </a:solidFill>
                <a:latin typeface="Helvetica" pitchFamily="2" charset="0"/>
              </a:rPr>
              <a:t>Adaptable and versatile framework</a:t>
            </a:r>
            <a:endParaRPr lang="en-IN" sz="2000" dirty="0">
              <a:solidFill>
                <a:srgbClr val="000000"/>
              </a:solidFill>
              <a:effectLst/>
              <a:latin typeface="Helvetica" pitchFamily="2" charset="0"/>
            </a:endParaRPr>
          </a:p>
          <a:p>
            <a:r>
              <a:rPr lang="en-IN" sz="2000" dirty="0">
                <a:solidFill>
                  <a:srgbClr val="000000"/>
                </a:solidFill>
                <a:effectLst/>
                <a:latin typeface="Helvetica" pitchFamily="2" charset="0"/>
              </a:rPr>
              <a:t>Reference Code   </a:t>
            </a:r>
            <a:r>
              <a:rPr lang="en-IN" sz="2000" dirty="0">
                <a:solidFill>
                  <a:srgbClr val="CC006A"/>
                </a:solidFill>
                <a:effectLst/>
                <a:latin typeface="Helvetica" pitchFamily="2" charset="0"/>
                <a:hlinkClick r:id="rId2"/>
              </a:rPr>
              <a:t>https://www.github.com/LeapLabTHU/Dynamic_Perceiver</a:t>
            </a:r>
            <a:r>
              <a:rPr lang="en-IN" sz="2000" dirty="0">
                <a:solidFill>
                  <a:srgbClr val="000000"/>
                </a:solidFill>
                <a:latin typeface="Helvetica" pitchFamily="2" charset="0"/>
              </a:rPr>
              <a:t> </a:t>
            </a:r>
            <a:endParaRPr lang="en-IN" sz="2000" dirty="0">
              <a:solidFill>
                <a:srgbClr val="CC006A"/>
              </a:solidFill>
              <a:effectLst/>
              <a:latin typeface="Helvetica" pitchFamily="2" charset="0"/>
            </a:endParaRPr>
          </a:p>
          <a:p>
            <a:endParaRPr lang="en-IN" sz="2000" dirty="0"/>
          </a:p>
          <a:p>
            <a:endParaRPr lang="en-US" sz="2000" dirty="0"/>
          </a:p>
        </p:txBody>
      </p:sp>
      <p:pic>
        <p:nvPicPr>
          <p:cNvPr id="4" name="Picture 3">
            <a:extLst>
              <a:ext uri="{FF2B5EF4-FFF2-40B4-BE49-F238E27FC236}">
                <a16:creationId xmlns:a16="http://schemas.microsoft.com/office/drawing/2014/main" id="{D2B36D13-D817-13BE-6417-F141B401D23F}"/>
              </a:ext>
            </a:extLst>
          </p:cNvPr>
          <p:cNvPicPr>
            <a:picLocks noChangeAspect="1"/>
          </p:cNvPicPr>
          <p:nvPr/>
        </p:nvPicPr>
        <p:blipFill>
          <a:blip r:embed="rId3"/>
          <a:stretch>
            <a:fillRect/>
          </a:stretch>
        </p:blipFill>
        <p:spPr>
          <a:xfrm>
            <a:off x="539750" y="991795"/>
            <a:ext cx="7772400" cy="1623210"/>
          </a:xfrm>
          <a:prstGeom prst="rect">
            <a:avLst/>
          </a:prstGeom>
        </p:spPr>
      </p:pic>
    </p:spTree>
    <p:extLst>
      <p:ext uri="{BB962C8B-B14F-4D97-AF65-F5344CB8AC3E}">
        <p14:creationId xmlns:p14="http://schemas.microsoft.com/office/powerpoint/2010/main" val="23925461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dirty="0"/>
              <a:t>PROJECT DELIVERABLES</a:t>
            </a:r>
          </a:p>
        </p:txBody>
      </p:sp>
      <p:sp>
        <p:nvSpPr>
          <p:cNvPr id="3" name="Text Placeholder 2"/>
          <p:cNvSpPr>
            <a:spLocks noGrp="1"/>
          </p:cNvSpPr>
          <p:nvPr>
            <p:ph type="body" sz="quarter" idx="13"/>
          </p:nvPr>
        </p:nvSpPr>
        <p:spPr/>
        <p:txBody>
          <a:bodyPr>
            <a:noAutofit/>
          </a:bodyPr>
          <a:lstStyle/>
          <a:p>
            <a:r>
              <a:rPr lang="en-SG" sz="2400" dirty="0"/>
              <a:t>Original labelled SAR dataset, Synthetic SAR dataset using </a:t>
            </a:r>
            <a:r>
              <a:rPr lang="en-SG" sz="2400" dirty="0" err="1"/>
              <a:t>cDDPM</a:t>
            </a:r>
            <a:r>
              <a:rPr lang="en-SG" sz="2400" dirty="0"/>
              <a:t>, and combined datasets - their comparison and evaluation based on FID.</a:t>
            </a:r>
          </a:p>
          <a:p>
            <a:r>
              <a:rPr lang="en-SG" sz="2400" dirty="0"/>
              <a:t>Model performance on original dataset, synthetic dataset and combined dataset.</a:t>
            </a:r>
          </a:p>
          <a:p>
            <a:r>
              <a:rPr lang="en-SG" sz="2400" dirty="0"/>
              <a:t>A working oil spill detection system, web-based where users can upload SAR images and get the detection result.</a:t>
            </a:r>
          </a:p>
        </p:txBody>
      </p:sp>
    </p:spTree>
    <p:extLst>
      <p:ext uri="{BB962C8B-B14F-4D97-AF65-F5344CB8AC3E}">
        <p14:creationId xmlns:p14="http://schemas.microsoft.com/office/powerpoint/2010/main" val="3845059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F5637-0814-CD6D-F1EE-ADCEBC550C2A}"/>
              </a:ext>
            </a:extLst>
          </p:cNvPr>
          <p:cNvSpPr>
            <a:spLocks noGrp="1"/>
          </p:cNvSpPr>
          <p:nvPr>
            <p:ph type="title"/>
          </p:nvPr>
        </p:nvSpPr>
        <p:spPr>
          <a:xfrm>
            <a:off x="660902" y="226336"/>
            <a:ext cx="6762939" cy="1483359"/>
          </a:xfrm>
        </p:spPr>
        <p:txBody>
          <a:bodyPr>
            <a:noAutofit/>
          </a:bodyPr>
          <a:lstStyle/>
          <a:p>
            <a:r>
              <a:rPr lang="en-US" sz="2800" dirty="0"/>
              <a:t>COMPARISON OF DATASET LEVEL METRICS: FID SCORE AND DATASET UTILITY </a:t>
            </a:r>
          </a:p>
        </p:txBody>
      </p:sp>
      <p:graphicFrame>
        <p:nvGraphicFramePr>
          <p:cNvPr id="4" name="Table 3">
            <a:extLst>
              <a:ext uri="{FF2B5EF4-FFF2-40B4-BE49-F238E27FC236}">
                <a16:creationId xmlns:a16="http://schemas.microsoft.com/office/drawing/2014/main" id="{C81EC1B8-CA18-6C57-F1B1-D89FF13724AE}"/>
              </a:ext>
            </a:extLst>
          </p:cNvPr>
          <p:cNvGraphicFramePr>
            <a:graphicFrameLocks noGrp="1"/>
          </p:cNvGraphicFramePr>
          <p:nvPr>
            <p:extLst>
              <p:ext uri="{D42A27DB-BD31-4B8C-83A1-F6EECF244321}">
                <p14:modId xmlns:p14="http://schemas.microsoft.com/office/powerpoint/2010/main" val="3321185423"/>
              </p:ext>
            </p:extLst>
          </p:nvPr>
        </p:nvGraphicFramePr>
        <p:xfrm>
          <a:off x="1433465" y="2257079"/>
          <a:ext cx="6642226" cy="1483360"/>
        </p:xfrm>
        <a:graphic>
          <a:graphicData uri="http://schemas.openxmlformats.org/drawingml/2006/table">
            <a:tbl>
              <a:tblPr firstRow="1" bandRow="1">
                <a:tableStyleId>{5C22544A-7EE6-4342-B048-85BDC9FD1C3A}</a:tableStyleId>
              </a:tblPr>
              <a:tblGrid>
                <a:gridCol w="2124547">
                  <a:extLst>
                    <a:ext uri="{9D8B030D-6E8A-4147-A177-3AD203B41FA5}">
                      <a16:colId xmlns:a16="http://schemas.microsoft.com/office/drawing/2014/main" val="4087093207"/>
                    </a:ext>
                  </a:extLst>
                </a:gridCol>
                <a:gridCol w="1629624">
                  <a:extLst>
                    <a:ext uri="{9D8B030D-6E8A-4147-A177-3AD203B41FA5}">
                      <a16:colId xmlns:a16="http://schemas.microsoft.com/office/drawing/2014/main" val="1944558004"/>
                    </a:ext>
                  </a:extLst>
                </a:gridCol>
                <a:gridCol w="2888055">
                  <a:extLst>
                    <a:ext uri="{9D8B030D-6E8A-4147-A177-3AD203B41FA5}">
                      <a16:colId xmlns:a16="http://schemas.microsoft.com/office/drawing/2014/main" val="2555341917"/>
                    </a:ext>
                  </a:extLst>
                </a:gridCol>
              </a:tblGrid>
              <a:tr h="370840">
                <a:tc>
                  <a:txBody>
                    <a:bodyPr/>
                    <a:lstStyle/>
                    <a:p>
                      <a:pPr algn="ctr"/>
                      <a:r>
                        <a:rPr lang="en-US" dirty="0"/>
                        <a:t>DATASET TYPE</a:t>
                      </a:r>
                    </a:p>
                  </a:txBody>
                  <a:tcPr/>
                </a:tc>
                <a:tc>
                  <a:txBody>
                    <a:bodyPr/>
                    <a:lstStyle/>
                    <a:p>
                      <a:pPr algn="ctr"/>
                      <a:r>
                        <a:rPr lang="en-US" dirty="0"/>
                        <a:t>FID SCORE</a:t>
                      </a:r>
                    </a:p>
                  </a:txBody>
                  <a:tcPr/>
                </a:tc>
                <a:tc>
                  <a:txBody>
                    <a:bodyPr/>
                    <a:lstStyle/>
                    <a:p>
                      <a:pPr algn="ctr"/>
                      <a:r>
                        <a:rPr lang="en-US" dirty="0"/>
                        <a:t>SYNTHETIC UTILITY</a:t>
                      </a:r>
                    </a:p>
                  </a:txBody>
                  <a:tcPr/>
                </a:tc>
                <a:extLst>
                  <a:ext uri="{0D108BD9-81ED-4DB2-BD59-A6C34878D82A}">
                    <a16:rowId xmlns:a16="http://schemas.microsoft.com/office/drawing/2014/main" val="2605751336"/>
                  </a:ext>
                </a:extLst>
              </a:tr>
              <a:tr h="370840">
                <a:tc>
                  <a:txBody>
                    <a:bodyPr/>
                    <a:lstStyle/>
                    <a:p>
                      <a:pPr algn="l"/>
                      <a:r>
                        <a:rPr lang="en-US" dirty="0"/>
                        <a:t>ORIGINAL</a:t>
                      </a:r>
                    </a:p>
                  </a:txBody>
                  <a:tcPr/>
                </a:tc>
                <a:tc>
                  <a:txBody>
                    <a:bodyPr/>
                    <a:lstStyle/>
                    <a:p>
                      <a:pPr algn="ctr"/>
                      <a:r>
                        <a:rPr lang="en-US" dirty="0"/>
                        <a:t>NA</a:t>
                      </a:r>
                    </a:p>
                  </a:txBody>
                  <a:tcPr/>
                </a:tc>
                <a:tc>
                  <a:txBody>
                    <a:bodyPr/>
                    <a:lstStyle/>
                    <a:p>
                      <a:pPr algn="l"/>
                      <a:r>
                        <a:rPr lang="en-US" dirty="0"/>
                        <a:t>BASELINE (84.2 %)</a:t>
                      </a:r>
                    </a:p>
                  </a:txBody>
                  <a:tcPr/>
                </a:tc>
                <a:extLst>
                  <a:ext uri="{0D108BD9-81ED-4DB2-BD59-A6C34878D82A}">
                    <a16:rowId xmlns:a16="http://schemas.microsoft.com/office/drawing/2014/main" val="267057924"/>
                  </a:ext>
                </a:extLst>
              </a:tr>
              <a:tr h="370840">
                <a:tc>
                  <a:txBody>
                    <a:bodyPr/>
                    <a:lstStyle/>
                    <a:p>
                      <a:pPr algn="l"/>
                      <a:r>
                        <a:rPr lang="en-US" dirty="0"/>
                        <a:t>SYNTHETIC</a:t>
                      </a:r>
                    </a:p>
                  </a:txBody>
                  <a:tcPr/>
                </a:tc>
                <a:tc>
                  <a:txBody>
                    <a:bodyPr/>
                    <a:lstStyle/>
                    <a:p>
                      <a:pPr algn="ctr"/>
                      <a:r>
                        <a:rPr lang="en-US" dirty="0"/>
                        <a:t>21.4 </a:t>
                      </a:r>
                    </a:p>
                  </a:txBody>
                  <a:tcPr/>
                </a:tc>
                <a:tc>
                  <a:txBody>
                    <a:bodyPr/>
                    <a:lstStyle/>
                    <a:p>
                      <a:pPr algn="l"/>
                      <a:r>
                        <a:rPr lang="en-US" dirty="0"/>
                        <a:t>MODERATE (81.6 %)</a:t>
                      </a:r>
                    </a:p>
                  </a:txBody>
                  <a:tcPr/>
                </a:tc>
                <a:extLst>
                  <a:ext uri="{0D108BD9-81ED-4DB2-BD59-A6C34878D82A}">
                    <a16:rowId xmlns:a16="http://schemas.microsoft.com/office/drawing/2014/main" val="3503402795"/>
                  </a:ext>
                </a:extLst>
              </a:tr>
              <a:tr h="370840">
                <a:tc>
                  <a:txBody>
                    <a:bodyPr/>
                    <a:lstStyle/>
                    <a:p>
                      <a:pPr algn="l"/>
                      <a:r>
                        <a:rPr lang="en-US" dirty="0"/>
                        <a:t>COMBINED</a:t>
                      </a:r>
                    </a:p>
                  </a:txBody>
                  <a:tcPr/>
                </a:tc>
                <a:tc>
                  <a:txBody>
                    <a:bodyPr/>
                    <a:lstStyle/>
                    <a:p>
                      <a:pPr algn="ctr"/>
                      <a:r>
                        <a:rPr lang="en-US" dirty="0"/>
                        <a:t>19.8</a:t>
                      </a:r>
                    </a:p>
                  </a:txBody>
                  <a:tcPr/>
                </a:tc>
                <a:tc>
                  <a:txBody>
                    <a:bodyPr/>
                    <a:lstStyle/>
                    <a:p>
                      <a:pPr algn="l"/>
                      <a:r>
                        <a:rPr lang="en-US" dirty="0"/>
                        <a:t>HIGH (89.1 %)</a:t>
                      </a:r>
                    </a:p>
                  </a:txBody>
                  <a:tcPr/>
                </a:tc>
                <a:extLst>
                  <a:ext uri="{0D108BD9-81ED-4DB2-BD59-A6C34878D82A}">
                    <a16:rowId xmlns:a16="http://schemas.microsoft.com/office/drawing/2014/main" val="2383079626"/>
                  </a:ext>
                </a:extLst>
              </a:tr>
            </a:tbl>
          </a:graphicData>
        </a:graphic>
      </p:graphicFrame>
      <p:sp>
        <p:nvSpPr>
          <p:cNvPr id="5" name="TextBox 4">
            <a:extLst>
              <a:ext uri="{FF2B5EF4-FFF2-40B4-BE49-F238E27FC236}">
                <a16:creationId xmlns:a16="http://schemas.microsoft.com/office/drawing/2014/main" id="{DA337ECF-B802-3F17-FC77-9F4A53B1F48B}"/>
              </a:ext>
            </a:extLst>
          </p:cNvPr>
          <p:cNvSpPr txBox="1"/>
          <p:nvPr/>
        </p:nvSpPr>
        <p:spPr>
          <a:xfrm>
            <a:off x="1136603" y="4710163"/>
            <a:ext cx="7732643" cy="646331"/>
          </a:xfrm>
          <a:prstGeom prst="rect">
            <a:avLst/>
          </a:prstGeom>
          <a:noFill/>
        </p:spPr>
        <p:txBody>
          <a:bodyPr wrap="square" rtlCol="0">
            <a:spAutoFit/>
          </a:bodyPr>
          <a:lstStyle/>
          <a:p>
            <a:pPr algn="l"/>
            <a:r>
              <a:rPr lang="en-US" dirty="0">
                <a:solidFill>
                  <a:schemeClr val="tx1"/>
                </a:solidFill>
              </a:rPr>
              <a:t>The FID score is good which indicates that the generated images are realistic enough and can be used in the downstream tasks.</a:t>
            </a:r>
          </a:p>
        </p:txBody>
      </p:sp>
    </p:spTree>
    <p:extLst>
      <p:ext uri="{BB962C8B-B14F-4D97-AF65-F5344CB8AC3E}">
        <p14:creationId xmlns:p14="http://schemas.microsoft.com/office/powerpoint/2010/main" val="2219212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63D55-228A-4ABB-3111-5FB650F4E9E2}"/>
              </a:ext>
            </a:extLst>
          </p:cNvPr>
          <p:cNvSpPr>
            <a:spLocks noGrp="1"/>
          </p:cNvSpPr>
          <p:nvPr>
            <p:ph type="title"/>
          </p:nvPr>
        </p:nvSpPr>
        <p:spPr>
          <a:xfrm>
            <a:off x="692024" y="486221"/>
            <a:ext cx="6600413" cy="545561"/>
          </a:xfrm>
        </p:spPr>
        <p:txBody>
          <a:bodyPr>
            <a:noAutofit/>
          </a:bodyPr>
          <a:lstStyle/>
          <a:p>
            <a:br>
              <a:rPr lang="en-IN" sz="2800" dirty="0"/>
            </a:br>
            <a:r>
              <a:rPr lang="en-IN" sz="2800" dirty="0"/>
              <a:t>PERFORMANCE COMPARISON OF DYNAMIC PERCEIVER MODEL ON DIFFERENT DATASET TYPES</a:t>
            </a:r>
            <a:endParaRPr lang="en-US" sz="2800" dirty="0"/>
          </a:p>
        </p:txBody>
      </p:sp>
      <p:graphicFrame>
        <p:nvGraphicFramePr>
          <p:cNvPr id="4" name="Table 3">
            <a:extLst>
              <a:ext uri="{FF2B5EF4-FFF2-40B4-BE49-F238E27FC236}">
                <a16:creationId xmlns:a16="http://schemas.microsoft.com/office/drawing/2014/main" id="{963EFC5E-4310-3F83-9E97-7B19B27A6222}"/>
              </a:ext>
            </a:extLst>
          </p:cNvPr>
          <p:cNvGraphicFramePr>
            <a:graphicFrameLocks noGrp="1"/>
          </p:cNvGraphicFramePr>
          <p:nvPr>
            <p:extLst>
              <p:ext uri="{D42A27DB-BD31-4B8C-83A1-F6EECF244321}">
                <p14:modId xmlns:p14="http://schemas.microsoft.com/office/powerpoint/2010/main" val="1765657838"/>
              </p:ext>
            </p:extLst>
          </p:nvPr>
        </p:nvGraphicFramePr>
        <p:xfrm>
          <a:off x="1524000" y="2139384"/>
          <a:ext cx="6096000" cy="175260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239309348"/>
                    </a:ext>
                  </a:extLst>
                </a:gridCol>
                <a:gridCol w="1524000">
                  <a:extLst>
                    <a:ext uri="{9D8B030D-6E8A-4147-A177-3AD203B41FA5}">
                      <a16:colId xmlns:a16="http://schemas.microsoft.com/office/drawing/2014/main" val="4264715156"/>
                    </a:ext>
                  </a:extLst>
                </a:gridCol>
                <a:gridCol w="1524000">
                  <a:extLst>
                    <a:ext uri="{9D8B030D-6E8A-4147-A177-3AD203B41FA5}">
                      <a16:colId xmlns:a16="http://schemas.microsoft.com/office/drawing/2014/main" val="2225159954"/>
                    </a:ext>
                  </a:extLst>
                </a:gridCol>
                <a:gridCol w="1524000">
                  <a:extLst>
                    <a:ext uri="{9D8B030D-6E8A-4147-A177-3AD203B41FA5}">
                      <a16:colId xmlns:a16="http://schemas.microsoft.com/office/drawing/2014/main" val="1472770406"/>
                    </a:ext>
                  </a:extLst>
                </a:gridCol>
              </a:tblGrid>
              <a:tr h="370840">
                <a:tc>
                  <a:txBody>
                    <a:bodyPr/>
                    <a:lstStyle/>
                    <a:p>
                      <a:pPr algn="ctr"/>
                      <a:r>
                        <a:rPr lang="en-US" dirty="0"/>
                        <a:t>DATASET TYPE</a:t>
                      </a:r>
                    </a:p>
                  </a:txBody>
                  <a:tcPr/>
                </a:tc>
                <a:tc>
                  <a:txBody>
                    <a:bodyPr/>
                    <a:lstStyle/>
                    <a:p>
                      <a:pPr algn="ctr"/>
                      <a:r>
                        <a:rPr lang="en-US" dirty="0"/>
                        <a:t>ACCURACY</a:t>
                      </a:r>
                    </a:p>
                  </a:txBody>
                  <a:tcPr/>
                </a:tc>
                <a:tc>
                  <a:txBody>
                    <a:bodyPr/>
                    <a:lstStyle/>
                    <a:p>
                      <a:pPr algn="ctr"/>
                      <a:r>
                        <a:rPr lang="en-US" dirty="0"/>
                        <a:t>F1-SCORE</a:t>
                      </a:r>
                    </a:p>
                  </a:txBody>
                  <a:tcPr/>
                </a:tc>
                <a:tc>
                  <a:txBody>
                    <a:bodyPr/>
                    <a:lstStyle/>
                    <a:p>
                      <a:pPr algn="ctr"/>
                      <a:r>
                        <a:rPr lang="en-US" dirty="0" err="1"/>
                        <a:t>IoU</a:t>
                      </a:r>
                      <a:endParaRPr lang="en-US" dirty="0"/>
                    </a:p>
                  </a:txBody>
                  <a:tcPr/>
                </a:tc>
                <a:extLst>
                  <a:ext uri="{0D108BD9-81ED-4DB2-BD59-A6C34878D82A}">
                    <a16:rowId xmlns:a16="http://schemas.microsoft.com/office/drawing/2014/main" val="2736677367"/>
                  </a:ext>
                </a:extLst>
              </a:tr>
              <a:tr h="370840">
                <a:tc>
                  <a:txBody>
                    <a:bodyPr/>
                    <a:lstStyle/>
                    <a:p>
                      <a:pPr algn="ctr"/>
                      <a:r>
                        <a:rPr lang="en-US" dirty="0"/>
                        <a:t>ORIGINAL</a:t>
                      </a:r>
                    </a:p>
                  </a:txBody>
                  <a:tcPr/>
                </a:tc>
                <a:tc>
                  <a:txBody>
                    <a:bodyPr/>
                    <a:lstStyle/>
                    <a:p>
                      <a:pPr algn="ctr"/>
                      <a:r>
                        <a:rPr lang="en-US" dirty="0"/>
                        <a:t>84.2</a:t>
                      </a:r>
                    </a:p>
                  </a:txBody>
                  <a:tcPr/>
                </a:tc>
                <a:tc>
                  <a:txBody>
                    <a:bodyPr/>
                    <a:lstStyle/>
                    <a:p>
                      <a:pPr algn="ctr"/>
                      <a:r>
                        <a:rPr lang="en-US" dirty="0"/>
                        <a:t>0.83</a:t>
                      </a:r>
                    </a:p>
                  </a:txBody>
                  <a:tcPr/>
                </a:tc>
                <a:tc>
                  <a:txBody>
                    <a:bodyPr/>
                    <a:lstStyle/>
                    <a:p>
                      <a:pPr algn="ctr"/>
                      <a:r>
                        <a:rPr lang="en-US" dirty="0"/>
                        <a:t>0.74</a:t>
                      </a:r>
                    </a:p>
                  </a:txBody>
                  <a:tcPr/>
                </a:tc>
                <a:extLst>
                  <a:ext uri="{0D108BD9-81ED-4DB2-BD59-A6C34878D82A}">
                    <a16:rowId xmlns:a16="http://schemas.microsoft.com/office/drawing/2014/main" val="677779253"/>
                  </a:ext>
                </a:extLst>
              </a:tr>
              <a:tr h="370840">
                <a:tc>
                  <a:txBody>
                    <a:bodyPr/>
                    <a:lstStyle/>
                    <a:p>
                      <a:pPr algn="ctr"/>
                      <a:r>
                        <a:rPr lang="en-US" dirty="0"/>
                        <a:t>SYNTHETIC</a:t>
                      </a:r>
                    </a:p>
                  </a:txBody>
                  <a:tcPr/>
                </a:tc>
                <a:tc>
                  <a:txBody>
                    <a:bodyPr/>
                    <a:lstStyle/>
                    <a:p>
                      <a:pPr algn="ctr"/>
                      <a:r>
                        <a:rPr lang="en-US" dirty="0"/>
                        <a:t>81.6</a:t>
                      </a:r>
                    </a:p>
                  </a:txBody>
                  <a:tcPr/>
                </a:tc>
                <a:tc>
                  <a:txBody>
                    <a:bodyPr/>
                    <a:lstStyle/>
                    <a:p>
                      <a:pPr algn="ctr"/>
                      <a:r>
                        <a:rPr lang="en-US" dirty="0"/>
                        <a:t>0.79</a:t>
                      </a:r>
                    </a:p>
                  </a:txBody>
                  <a:tcPr/>
                </a:tc>
                <a:tc>
                  <a:txBody>
                    <a:bodyPr/>
                    <a:lstStyle/>
                    <a:p>
                      <a:pPr algn="ctr"/>
                      <a:r>
                        <a:rPr lang="en-US" dirty="0"/>
                        <a:t>0.70</a:t>
                      </a:r>
                    </a:p>
                  </a:txBody>
                  <a:tcPr/>
                </a:tc>
                <a:extLst>
                  <a:ext uri="{0D108BD9-81ED-4DB2-BD59-A6C34878D82A}">
                    <a16:rowId xmlns:a16="http://schemas.microsoft.com/office/drawing/2014/main" val="2391847163"/>
                  </a:ext>
                </a:extLst>
              </a:tr>
              <a:tr h="370840">
                <a:tc>
                  <a:txBody>
                    <a:bodyPr/>
                    <a:lstStyle/>
                    <a:p>
                      <a:pPr algn="ctr"/>
                      <a:r>
                        <a:rPr lang="en-US" dirty="0"/>
                        <a:t>COMBINED</a:t>
                      </a:r>
                    </a:p>
                  </a:txBody>
                  <a:tcPr/>
                </a:tc>
                <a:tc>
                  <a:txBody>
                    <a:bodyPr/>
                    <a:lstStyle/>
                    <a:p>
                      <a:pPr algn="ctr"/>
                      <a:r>
                        <a:rPr lang="en-US" dirty="0"/>
                        <a:t>89.1</a:t>
                      </a:r>
                    </a:p>
                  </a:txBody>
                  <a:tcPr/>
                </a:tc>
                <a:tc>
                  <a:txBody>
                    <a:bodyPr/>
                    <a:lstStyle/>
                    <a:p>
                      <a:pPr algn="ctr"/>
                      <a:r>
                        <a:rPr lang="en-US" dirty="0"/>
                        <a:t>0.87</a:t>
                      </a:r>
                    </a:p>
                  </a:txBody>
                  <a:tcPr/>
                </a:tc>
                <a:tc>
                  <a:txBody>
                    <a:bodyPr/>
                    <a:lstStyle/>
                    <a:p>
                      <a:pPr algn="ctr"/>
                      <a:r>
                        <a:rPr lang="en-US" dirty="0"/>
                        <a:t>0.81</a:t>
                      </a:r>
                    </a:p>
                  </a:txBody>
                  <a:tcPr/>
                </a:tc>
                <a:extLst>
                  <a:ext uri="{0D108BD9-81ED-4DB2-BD59-A6C34878D82A}">
                    <a16:rowId xmlns:a16="http://schemas.microsoft.com/office/drawing/2014/main" val="3957948767"/>
                  </a:ext>
                </a:extLst>
              </a:tr>
            </a:tbl>
          </a:graphicData>
        </a:graphic>
      </p:graphicFrame>
      <p:sp>
        <p:nvSpPr>
          <p:cNvPr id="6" name="TextBox 5">
            <a:extLst>
              <a:ext uri="{FF2B5EF4-FFF2-40B4-BE49-F238E27FC236}">
                <a16:creationId xmlns:a16="http://schemas.microsoft.com/office/drawing/2014/main" id="{25098DA7-E087-7B5B-BAEA-10C4040EE66E}"/>
              </a:ext>
            </a:extLst>
          </p:cNvPr>
          <p:cNvSpPr txBox="1"/>
          <p:nvPr/>
        </p:nvSpPr>
        <p:spPr>
          <a:xfrm>
            <a:off x="1125415" y="4413738"/>
            <a:ext cx="7156939" cy="1195754"/>
          </a:xfrm>
          <a:prstGeom prst="rect">
            <a:avLst/>
          </a:prstGeom>
          <a:noFill/>
        </p:spPr>
        <p:txBody>
          <a:bodyPr wrap="square" rtlCol="0">
            <a:spAutoFit/>
          </a:bodyPr>
          <a:lstStyle/>
          <a:p>
            <a:r>
              <a:rPr lang="en-IN" dirty="0"/>
              <a:t>The key takeaway from here is that the combined dataset yields significantly better results across all evaluation metrics compared to training on either original or synthetic data alone.</a:t>
            </a:r>
          </a:p>
          <a:p>
            <a:pPr algn="l"/>
            <a:endParaRPr lang="en-US" dirty="0" err="1">
              <a:solidFill>
                <a:schemeClr val="tx1"/>
              </a:solidFill>
            </a:endParaRPr>
          </a:p>
        </p:txBody>
      </p:sp>
    </p:spTree>
    <p:extLst>
      <p:ext uri="{BB962C8B-B14F-4D97-AF65-F5344CB8AC3E}">
        <p14:creationId xmlns:p14="http://schemas.microsoft.com/office/powerpoint/2010/main" val="3806726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6889B-F9A6-1E16-3A49-A80ED67DCBAD}"/>
              </a:ext>
            </a:extLst>
          </p:cNvPr>
          <p:cNvSpPr>
            <a:spLocks noGrp="1"/>
          </p:cNvSpPr>
          <p:nvPr>
            <p:ph type="title"/>
          </p:nvPr>
        </p:nvSpPr>
        <p:spPr>
          <a:xfrm>
            <a:off x="751703" y="619430"/>
            <a:ext cx="6600413" cy="545561"/>
          </a:xfrm>
        </p:spPr>
        <p:txBody>
          <a:bodyPr>
            <a:noAutofit/>
          </a:bodyPr>
          <a:lstStyle/>
          <a:p>
            <a:r>
              <a:rPr lang="en-SG" sz="2800" dirty="0"/>
              <a:t>WEB BASED OIL SPILL DETECTION SYSTEM</a:t>
            </a:r>
            <a:br>
              <a:rPr lang="en-SG" sz="2800" dirty="0"/>
            </a:br>
            <a:endParaRPr lang="en-US" sz="2800" dirty="0"/>
          </a:p>
        </p:txBody>
      </p:sp>
      <p:pic>
        <p:nvPicPr>
          <p:cNvPr id="4" name="Picture 3">
            <a:extLst>
              <a:ext uri="{FF2B5EF4-FFF2-40B4-BE49-F238E27FC236}">
                <a16:creationId xmlns:a16="http://schemas.microsoft.com/office/drawing/2014/main" id="{749E8D8F-47BA-3193-A941-6568EB1184A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71000"/>
                    </a14:imgEffect>
                  </a14:imgLayer>
                </a14:imgProps>
              </a:ext>
            </a:extLst>
          </a:blip>
          <a:stretch>
            <a:fillRect/>
          </a:stretch>
        </p:blipFill>
        <p:spPr>
          <a:xfrm>
            <a:off x="751703" y="1221995"/>
            <a:ext cx="7772400" cy="4216301"/>
          </a:xfrm>
          <a:prstGeom prst="rect">
            <a:avLst/>
          </a:prstGeom>
          <a:effectLst>
            <a:outerShdw blurRad="50800" dist="50800" dir="5400000" algn="ctr" rotWithShape="0">
              <a:srgbClr val="000000">
                <a:alpha val="28571"/>
              </a:srgbClr>
            </a:outerShdw>
            <a:softEdge rad="0"/>
          </a:effectLst>
        </p:spPr>
      </p:pic>
      <p:sp>
        <p:nvSpPr>
          <p:cNvPr id="5" name="TextBox 4">
            <a:extLst>
              <a:ext uri="{FF2B5EF4-FFF2-40B4-BE49-F238E27FC236}">
                <a16:creationId xmlns:a16="http://schemas.microsoft.com/office/drawing/2014/main" id="{33291342-3224-746E-DDF7-DC9653996D7C}"/>
              </a:ext>
            </a:extLst>
          </p:cNvPr>
          <p:cNvSpPr txBox="1"/>
          <p:nvPr/>
        </p:nvSpPr>
        <p:spPr>
          <a:xfrm>
            <a:off x="751703" y="5552303"/>
            <a:ext cx="7772400" cy="646331"/>
          </a:xfrm>
          <a:prstGeom prst="rect">
            <a:avLst/>
          </a:prstGeom>
          <a:noFill/>
        </p:spPr>
        <p:txBody>
          <a:bodyPr wrap="square" rtlCol="0">
            <a:spAutoFit/>
          </a:bodyPr>
          <a:lstStyle/>
          <a:p>
            <a:r>
              <a:rPr lang="en-SG" dirty="0"/>
              <a:t>A working oil spill detection system, web-based where users can upload SAR images and get the detection result.</a:t>
            </a:r>
            <a:endParaRPr lang="en-US" dirty="0" err="1">
              <a:solidFill>
                <a:schemeClr val="tx1"/>
              </a:solidFill>
            </a:endParaRPr>
          </a:p>
        </p:txBody>
      </p:sp>
    </p:spTree>
    <p:extLst>
      <p:ext uri="{BB962C8B-B14F-4D97-AF65-F5344CB8AC3E}">
        <p14:creationId xmlns:p14="http://schemas.microsoft.com/office/powerpoint/2010/main" val="251529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INTRODUCTION</a:t>
            </a:r>
          </a:p>
        </p:txBody>
      </p:sp>
      <p:sp>
        <p:nvSpPr>
          <p:cNvPr id="3" name="Text Placeholder 2"/>
          <p:cNvSpPr>
            <a:spLocks noGrp="1"/>
          </p:cNvSpPr>
          <p:nvPr>
            <p:ph type="body" sz="quarter" idx="13"/>
          </p:nvPr>
        </p:nvSpPr>
        <p:spPr>
          <a:xfrm>
            <a:off x="628650" y="1167027"/>
            <a:ext cx="7905750" cy="4967073"/>
          </a:xfrm>
        </p:spPr>
        <p:txBody>
          <a:bodyPr>
            <a:noAutofit/>
          </a:bodyPr>
          <a:lstStyle/>
          <a:p>
            <a:r>
              <a:rPr lang="en-US" sz="2000" dirty="0"/>
              <a:t>Oil spill detection system is useful for early detection and timely deployment of the oil spill services, which in turn, will help prevent damage to coastline, and other economic and social impact.</a:t>
            </a:r>
          </a:p>
          <a:p>
            <a:r>
              <a:rPr lang="en-US" sz="2000" dirty="0"/>
              <a:t>Causes of oil spill :</a:t>
            </a:r>
          </a:p>
          <a:p>
            <a:pPr lvl="1"/>
            <a:r>
              <a:rPr lang="en-US" sz="2000" dirty="0"/>
              <a:t>Accidents – Collisions, Allisions</a:t>
            </a:r>
          </a:p>
          <a:p>
            <a:pPr lvl="1"/>
            <a:r>
              <a:rPr lang="en-US" sz="2000" dirty="0"/>
              <a:t>Oil rigs</a:t>
            </a:r>
          </a:p>
          <a:p>
            <a:pPr lvl="1"/>
            <a:r>
              <a:rPr lang="en-US" sz="2000" dirty="0"/>
              <a:t>Industries waste</a:t>
            </a:r>
          </a:p>
          <a:p>
            <a:pPr lvl="1"/>
            <a:r>
              <a:rPr lang="en-US" sz="2000" dirty="0"/>
              <a:t>Deliberate oil spill or illegal discharge before entering the port</a:t>
            </a:r>
          </a:p>
          <a:p>
            <a:pPr lvl="1"/>
            <a:r>
              <a:rPr lang="en-US" sz="2000" dirty="0"/>
              <a:t>Naturally occurring oil spills – clues for oil prospects in deep sea / ocean profiling </a:t>
            </a:r>
          </a:p>
          <a:p>
            <a:r>
              <a:rPr lang="en-US" sz="2000" dirty="0"/>
              <a:t>In Singapore, the maritime traffic is one of the highest in the world. Cases of oil spill can happen any time (oil spill incident in  West Coast, Singapore, around June, 2024.)</a:t>
            </a:r>
          </a:p>
          <a:p>
            <a:pPr marL="457200" lvl="1" indent="0">
              <a:buNone/>
            </a:pPr>
            <a:endParaRPr lang="en-US" sz="2000" dirty="0"/>
          </a:p>
          <a:p>
            <a:endParaRPr lang="en-US" sz="2000" dirty="0"/>
          </a:p>
          <a:p>
            <a:pPr marL="0" indent="0">
              <a:buNone/>
            </a:pPr>
            <a:endParaRPr lang="en-SG" sz="2000" dirty="0"/>
          </a:p>
        </p:txBody>
      </p:sp>
    </p:spTree>
    <p:extLst>
      <p:ext uri="{BB962C8B-B14F-4D97-AF65-F5344CB8AC3E}">
        <p14:creationId xmlns:p14="http://schemas.microsoft.com/office/powerpoint/2010/main" val="16136882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01FE2-8AC4-AC2B-9476-377CD15A6530}"/>
              </a:ext>
            </a:extLst>
          </p:cNvPr>
          <p:cNvSpPr>
            <a:spLocks noGrp="1"/>
          </p:cNvSpPr>
          <p:nvPr>
            <p:ph type="title"/>
          </p:nvPr>
        </p:nvSpPr>
        <p:spPr/>
        <p:txBody>
          <a:bodyPr/>
          <a:lstStyle/>
          <a:p>
            <a:r>
              <a:rPr lang="en-US" dirty="0"/>
              <a:t>CHALLENGES</a:t>
            </a:r>
          </a:p>
        </p:txBody>
      </p:sp>
      <p:sp>
        <p:nvSpPr>
          <p:cNvPr id="3" name="Text Placeholder 2">
            <a:extLst>
              <a:ext uri="{FF2B5EF4-FFF2-40B4-BE49-F238E27FC236}">
                <a16:creationId xmlns:a16="http://schemas.microsoft.com/office/drawing/2014/main" id="{56873113-C0D0-CE3B-D1D3-B5FEA88FBA29}"/>
              </a:ext>
            </a:extLst>
          </p:cNvPr>
          <p:cNvSpPr>
            <a:spLocks noGrp="1"/>
          </p:cNvSpPr>
          <p:nvPr>
            <p:ph type="body" sz="quarter" idx="13"/>
          </p:nvPr>
        </p:nvSpPr>
        <p:spPr/>
        <p:txBody>
          <a:bodyPr>
            <a:normAutofit/>
          </a:bodyPr>
          <a:lstStyle/>
          <a:p>
            <a:r>
              <a:rPr lang="en-US" sz="2000" dirty="0"/>
              <a:t>Collection of labeled Oil Spill SAR dataset </a:t>
            </a:r>
          </a:p>
          <a:p>
            <a:r>
              <a:rPr lang="en-US" sz="2000" dirty="0"/>
              <a:t>Benchmarking synthetic dataset </a:t>
            </a:r>
          </a:p>
          <a:p>
            <a:r>
              <a:rPr lang="en-US" sz="2000" dirty="0"/>
              <a:t>Deployment considerations for edge devices – Faster inference, Low power, Conditional computation</a:t>
            </a:r>
          </a:p>
          <a:p>
            <a:endParaRPr lang="en-US" sz="2000" dirty="0"/>
          </a:p>
        </p:txBody>
      </p:sp>
    </p:spTree>
    <p:extLst>
      <p:ext uri="{BB962C8B-B14F-4D97-AF65-F5344CB8AC3E}">
        <p14:creationId xmlns:p14="http://schemas.microsoft.com/office/powerpoint/2010/main" val="506861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375C5-48EF-0BC4-3240-68558540E44A}"/>
              </a:ext>
            </a:extLst>
          </p:cNvPr>
          <p:cNvSpPr>
            <a:spLocks noGrp="1"/>
          </p:cNvSpPr>
          <p:nvPr>
            <p:ph type="title"/>
          </p:nvPr>
        </p:nvSpPr>
        <p:spPr/>
        <p:txBody>
          <a:bodyPr/>
          <a:lstStyle/>
          <a:p>
            <a:r>
              <a:rPr lang="en-US" dirty="0"/>
              <a:t>CONCLUSION</a:t>
            </a:r>
          </a:p>
        </p:txBody>
      </p:sp>
      <p:sp>
        <p:nvSpPr>
          <p:cNvPr id="3" name="Text Placeholder 2">
            <a:extLst>
              <a:ext uri="{FF2B5EF4-FFF2-40B4-BE49-F238E27FC236}">
                <a16:creationId xmlns:a16="http://schemas.microsoft.com/office/drawing/2014/main" id="{8640F1A1-272F-8241-F483-583F8E05AB3B}"/>
              </a:ext>
            </a:extLst>
          </p:cNvPr>
          <p:cNvSpPr>
            <a:spLocks noGrp="1"/>
          </p:cNvSpPr>
          <p:nvPr>
            <p:ph type="body" sz="quarter" idx="13"/>
          </p:nvPr>
        </p:nvSpPr>
        <p:spPr/>
        <p:txBody>
          <a:bodyPr>
            <a:normAutofit/>
          </a:bodyPr>
          <a:lstStyle/>
          <a:p>
            <a:pPr marL="0" indent="0">
              <a:buNone/>
            </a:pPr>
            <a:endParaRPr lang="en-IN" sz="1600" dirty="0"/>
          </a:p>
          <a:p>
            <a:r>
              <a:rPr lang="en-IN" sz="1600" dirty="0"/>
              <a:t>Developed a comprehensive oil spill detection system using SAR imagery</a:t>
            </a:r>
          </a:p>
          <a:p>
            <a:r>
              <a:rPr lang="en-IN" sz="1600" dirty="0"/>
              <a:t>Integrated synthetic data generation via class-conditional DDPM (</a:t>
            </a:r>
            <a:r>
              <a:rPr lang="en-IN" sz="1600" dirty="0" err="1"/>
              <a:t>cDDPM</a:t>
            </a:r>
            <a:r>
              <a:rPr lang="en-IN" sz="1600" dirty="0"/>
              <a:t>)</a:t>
            </a:r>
          </a:p>
          <a:p>
            <a:r>
              <a:rPr lang="en-IN" sz="1600" dirty="0"/>
              <a:t>Designed a modular detection pipeline with the Dynamic Perceiver architecture</a:t>
            </a:r>
          </a:p>
          <a:p>
            <a:r>
              <a:rPr lang="en-IN" sz="1600" dirty="0"/>
              <a:t>Outperformed traditional CNNs on accuracy, F1-score, and inference speed</a:t>
            </a:r>
          </a:p>
          <a:p>
            <a:r>
              <a:rPr lang="en-IN" sz="1600" dirty="0"/>
              <a:t>Conducted a full evaluation across: Original, Synthetic, and Combined datasets</a:t>
            </a:r>
          </a:p>
          <a:p>
            <a:r>
              <a:rPr lang="en-IN" sz="1600" dirty="0"/>
              <a:t>Reported metrics: FID, Precision, </a:t>
            </a:r>
            <a:r>
              <a:rPr lang="en-IN" sz="1600" dirty="0" err="1"/>
              <a:t>IoU</a:t>
            </a:r>
            <a:endParaRPr lang="en-IN" sz="1600" dirty="0"/>
          </a:p>
          <a:p>
            <a:endParaRPr lang="en-US" dirty="0"/>
          </a:p>
        </p:txBody>
      </p:sp>
    </p:spTree>
    <p:extLst>
      <p:ext uri="{BB962C8B-B14F-4D97-AF65-F5344CB8AC3E}">
        <p14:creationId xmlns:p14="http://schemas.microsoft.com/office/powerpoint/2010/main" val="31174834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6D0CC-64D1-D3C5-5944-F2F0F3538DED}"/>
              </a:ext>
            </a:extLst>
          </p:cNvPr>
          <p:cNvSpPr>
            <a:spLocks noGrp="1"/>
          </p:cNvSpPr>
          <p:nvPr>
            <p:ph type="title"/>
          </p:nvPr>
        </p:nvSpPr>
        <p:spPr/>
        <p:txBody>
          <a:bodyPr>
            <a:noAutofit/>
          </a:bodyPr>
          <a:lstStyle/>
          <a:p>
            <a:r>
              <a:rPr lang="en-US" dirty="0"/>
              <a:t>FUTURE SCOPE</a:t>
            </a:r>
          </a:p>
        </p:txBody>
      </p:sp>
      <p:sp>
        <p:nvSpPr>
          <p:cNvPr id="3" name="Text Placeholder 2">
            <a:extLst>
              <a:ext uri="{FF2B5EF4-FFF2-40B4-BE49-F238E27FC236}">
                <a16:creationId xmlns:a16="http://schemas.microsoft.com/office/drawing/2014/main" id="{05121419-BD2F-B450-77AE-AD4BE4686F2F}"/>
              </a:ext>
            </a:extLst>
          </p:cNvPr>
          <p:cNvSpPr>
            <a:spLocks noGrp="1"/>
          </p:cNvSpPr>
          <p:nvPr>
            <p:ph type="body" sz="quarter" idx="13"/>
          </p:nvPr>
        </p:nvSpPr>
        <p:spPr/>
        <p:txBody>
          <a:bodyPr>
            <a:normAutofit/>
          </a:bodyPr>
          <a:lstStyle/>
          <a:p>
            <a:r>
              <a:rPr lang="en-US" sz="1600" dirty="0"/>
              <a:t>Satellite images depend on the revisit frequency, like Sentinel-1 has 12 days revisit time.</a:t>
            </a:r>
          </a:p>
          <a:p>
            <a:r>
              <a:rPr lang="en-US" sz="1600" dirty="0"/>
              <a:t>Data from multiple sources like optical images from satellite, cameras, drones, UAVs, </a:t>
            </a:r>
            <a:r>
              <a:rPr lang="en-US" sz="1600" dirty="0" err="1"/>
              <a:t>etc</a:t>
            </a:r>
            <a:r>
              <a:rPr lang="en-US" sz="1600" dirty="0"/>
              <a:t> will be helpful.</a:t>
            </a:r>
          </a:p>
          <a:p>
            <a:r>
              <a:rPr lang="en-IN" sz="1600" dirty="0"/>
              <a:t>Fine-tuning diffusion models on domain-specific SAR priors (for example - RTSAR image dataset) to improve realism and edge fidelity in synthetic samples.</a:t>
            </a:r>
          </a:p>
          <a:p>
            <a:r>
              <a:rPr lang="en-IN" sz="1600" dirty="0"/>
              <a:t>Deploying the model on low-power edge devices (e.g., Hailo AI chips) and optimizing inference pipelines for real-time maritime surveillance.</a:t>
            </a:r>
          </a:p>
          <a:p>
            <a:endParaRPr lang="en-US" sz="2000" dirty="0"/>
          </a:p>
        </p:txBody>
      </p:sp>
    </p:spTree>
    <p:extLst>
      <p:ext uri="{BB962C8B-B14F-4D97-AF65-F5344CB8AC3E}">
        <p14:creationId xmlns:p14="http://schemas.microsoft.com/office/powerpoint/2010/main" val="8143458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D89D1-F205-8D87-2BCF-263E1BA244D8}"/>
              </a:ext>
            </a:extLst>
          </p:cNvPr>
          <p:cNvSpPr>
            <a:spLocks noGrp="1"/>
          </p:cNvSpPr>
          <p:nvPr>
            <p:ph type="title"/>
          </p:nvPr>
        </p:nvSpPr>
        <p:spPr>
          <a:xfrm>
            <a:off x="3693126" y="2825774"/>
            <a:ext cx="6600413" cy="545561"/>
          </a:xfrm>
        </p:spPr>
        <p:txBody>
          <a:bodyPr>
            <a:normAutofit fontScale="90000"/>
          </a:bodyPr>
          <a:lstStyle/>
          <a:p>
            <a:r>
              <a:rPr lang="en-US" sz="4000" dirty="0"/>
              <a:t>DEMO</a:t>
            </a:r>
            <a:r>
              <a:rPr lang="en-US" dirty="0"/>
              <a:t> </a:t>
            </a:r>
          </a:p>
        </p:txBody>
      </p:sp>
    </p:spTree>
    <p:extLst>
      <p:ext uri="{BB962C8B-B14F-4D97-AF65-F5344CB8AC3E}">
        <p14:creationId xmlns:p14="http://schemas.microsoft.com/office/powerpoint/2010/main" val="3782204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73377-6339-4408-5836-53C04C00E649}"/>
              </a:ext>
            </a:extLst>
          </p:cNvPr>
          <p:cNvSpPr>
            <a:spLocks noGrp="1"/>
          </p:cNvSpPr>
          <p:nvPr>
            <p:ph type="title"/>
          </p:nvPr>
        </p:nvSpPr>
        <p:spPr/>
        <p:txBody>
          <a:bodyPr>
            <a:normAutofit/>
          </a:bodyPr>
          <a:lstStyle/>
          <a:p>
            <a:r>
              <a:rPr lang="en-US" dirty="0"/>
              <a:t>EXAMPLES </a:t>
            </a:r>
          </a:p>
        </p:txBody>
      </p:sp>
      <p:pic>
        <p:nvPicPr>
          <p:cNvPr id="4" name="Picture 3">
            <a:extLst>
              <a:ext uri="{FF2B5EF4-FFF2-40B4-BE49-F238E27FC236}">
                <a16:creationId xmlns:a16="http://schemas.microsoft.com/office/drawing/2014/main" id="{6E34116A-16ED-EF1F-685B-49878BF252D1}"/>
              </a:ext>
            </a:extLst>
          </p:cNvPr>
          <p:cNvPicPr>
            <a:picLocks noChangeAspect="1"/>
          </p:cNvPicPr>
          <p:nvPr/>
        </p:nvPicPr>
        <p:blipFill>
          <a:blip r:embed="rId2"/>
          <a:stretch>
            <a:fillRect/>
          </a:stretch>
        </p:blipFill>
        <p:spPr>
          <a:xfrm>
            <a:off x="187103" y="1431236"/>
            <a:ext cx="4591136" cy="3101008"/>
          </a:xfrm>
          <a:prstGeom prst="rect">
            <a:avLst/>
          </a:prstGeom>
        </p:spPr>
      </p:pic>
      <p:sp>
        <p:nvSpPr>
          <p:cNvPr id="5" name="TextBox 4">
            <a:extLst>
              <a:ext uri="{FF2B5EF4-FFF2-40B4-BE49-F238E27FC236}">
                <a16:creationId xmlns:a16="http://schemas.microsoft.com/office/drawing/2014/main" id="{DDE7218B-9981-3546-F4DB-87CD6D29C8FD}"/>
              </a:ext>
            </a:extLst>
          </p:cNvPr>
          <p:cNvSpPr txBox="1"/>
          <p:nvPr/>
        </p:nvSpPr>
        <p:spPr>
          <a:xfrm>
            <a:off x="367748" y="4721087"/>
            <a:ext cx="4296189" cy="923330"/>
          </a:xfrm>
          <a:prstGeom prst="rect">
            <a:avLst/>
          </a:prstGeom>
          <a:noFill/>
        </p:spPr>
        <p:txBody>
          <a:bodyPr wrap="square" rtlCol="0">
            <a:spAutoFit/>
          </a:bodyPr>
          <a:lstStyle/>
          <a:p>
            <a:pPr algn="l"/>
            <a:r>
              <a:rPr lang="en-US" dirty="0">
                <a:hlinkClick r:id="rId3"/>
              </a:rPr>
              <a:t>https://www.channelnewsasia.com/singapore/oil-spill-slick-sentosa-beaches-east-coast-park-labrador-park-4412481</a:t>
            </a:r>
            <a:r>
              <a:rPr lang="en-US" dirty="0"/>
              <a:t> </a:t>
            </a:r>
            <a:endParaRPr lang="en-US" dirty="0">
              <a:solidFill>
                <a:schemeClr val="tx1"/>
              </a:solidFill>
            </a:endParaRPr>
          </a:p>
        </p:txBody>
      </p:sp>
      <p:pic>
        <p:nvPicPr>
          <p:cNvPr id="6" name="Picture 5">
            <a:extLst>
              <a:ext uri="{FF2B5EF4-FFF2-40B4-BE49-F238E27FC236}">
                <a16:creationId xmlns:a16="http://schemas.microsoft.com/office/drawing/2014/main" id="{8E34355D-CF8B-9274-CA73-5331CED09A47}"/>
              </a:ext>
            </a:extLst>
          </p:cNvPr>
          <p:cNvPicPr>
            <a:picLocks noChangeAspect="1"/>
          </p:cNvPicPr>
          <p:nvPr/>
        </p:nvPicPr>
        <p:blipFill>
          <a:blip r:embed="rId4"/>
          <a:stretch>
            <a:fillRect/>
          </a:stretch>
        </p:blipFill>
        <p:spPr>
          <a:xfrm>
            <a:off x="4778238" y="1553250"/>
            <a:ext cx="3824081" cy="2869663"/>
          </a:xfrm>
          <a:prstGeom prst="rect">
            <a:avLst/>
          </a:prstGeom>
        </p:spPr>
      </p:pic>
      <p:sp>
        <p:nvSpPr>
          <p:cNvPr id="9" name="TextBox 8">
            <a:extLst>
              <a:ext uri="{FF2B5EF4-FFF2-40B4-BE49-F238E27FC236}">
                <a16:creationId xmlns:a16="http://schemas.microsoft.com/office/drawing/2014/main" id="{7C281FDC-6B1E-D4DC-CFA2-AE88273E61B0}"/>
              </a:ext>
            </a:extLst>
          </p:cNvPr>
          <p:cNvSpPr txBox="1"/>
          <p:nvPr/>
        </p:nvSpPr>
        <p:spPr>
          <a:xfrm>
            <a:off x="4663938" y="4721087"/>
            <a:ext cx="3933410" cy="1200329"/>
          </a:xfrm>
          <a:prstGeom prst="rect">
            <a:avLst/>
          </a:prstGeom>
          <a:noFill/>
        </p:spPr>
        <p:txBody>
          <a:bodyPr wrap="square" rtlCol="0">
            <a:spAutoFit/>
          </a:bodyPr>
          <a:lstStyle/>
          <a:p>
            <a:pPr algn="l"/>
            <a:r>
              <a:rPr lang="en-US" dirty="0">
                <a:solidFill>
                  <a:schemeClr val="tx1"/>
                </a:solidFill>
                <a:hlinkClick r:id="rId5"/>
              </a:rPr>
              <a:t>https://www.reuters.com/pictures/pictures-singapore-intensifies-clean-up-oil-spill-spreads-along-coast-2024-06-17/</a:t>
            </a:r>
            <a:r>
              <a:rPr lang="en-US" dirty="0">
                <a:solidFill>
                  <a:schemeClr val="tx1"/>
                </a:solidFill>
              </a:rPr>
              <a:t> </a:t>
            </a:r>
          </a:p>
        </p:txBody>
      </p:sp>
    </p:spTree>
    <p:extLst>
      <p:ext uri="{BB962C8B-B14F-4D97-AF65-F5344CB8AC3E}">
        <p14:creationId xmlns:p14="http://schemas.microsoft.com/office/powerpoint/2010/main" val="3507724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PROBLEM SCENARIO</a:t>
            </a:r>
          </a:p>
        </p:txBody>
      </p:sp>
      <p:sp>
        <p:nvSpPr>
          <p:cNvPr id="3" name="Text Placeholder 2"/>
          <p:cNvSpPr>
            <a:spLocks noGrp="1"/>
          </p:cNvSpPr>
          <p:nvPr>
            <p:ph type="body" sz="quarter" idx="13"/>
          </p:nvPr>
        </p:nvSpPr>
        <p:spPr>
          <a:xfrm>
            <a:off x="628650" y="976527"/>
            <a:ext cx="7886700" cy="4143375"/>
          </a:xfrm>
        </p:spPr>
        <p:txBody>
          <a:bodyPr>
            <a:noAutofit/>
          </a:bodyPr>
          <a:lstStyle/>
          <a:p>
            <a:r>
              <a:rPr lang="en-US" sz="2000" dirty="0">
                <a:latin typeface="+mn-lt"/>
              </a:rPr>
              <a:t>Detection of oil spill incidents using SAR images along with the synthetic generated SAR images.</a:t>
            </a:r>
          </a:p>
          <a:p>
            <a:r>
              <a:rPr lang="en-US" sz="2000" dirty="0">
                <a:latin typeface="+mn-lt"/>
              </a:rPr>
              <a:t>SAR :</a:t>
            </a:r>
          </a:p>
          <a:p>
            <a:pPr lvl="1"/>
            <a:r>
              <a:rPr lang="en-US" sz="2000" dirty="0">
                <a:latin typeface="+mn-lt"/>
              </a:rPr>
              <a:t>One of the remote sensing modalities, measures the reflected backscatter of the microwave signals from the earth’s surface</a:t>
            </a:r>
          </a:p>
          <a:p>
            <a:pPr lvl="1"/>
            <a:r>
              <a:rPr lang="en-US" sz="2000" dirty="0">
                <a:latin typeface="+mn-lt"/>
              </a:rPr>
              <a:t>Advantages:</a:t>
            </a:r>
          </a:p>
          <a:p>
            <a:pPr lvl="2"/>
            <a:r>
              <a:rPr lang="en-US" dirty="0">
                <a:latin typeface="+mn-lt"/>
              </a:rPr>
              <a:t>Data acquisition in all weather and light conditions</a:t>
            </a:r>
          </a:p>
          <a:p>
            <a:pPr lvl="2"/>
            <a:r>
              <a:rPr lang="en-US" dirty="0">
                <a:latin typeface="+mn-lt"/>
              </a:rPr>
              <a:t>No occlusion issue due to clouds </a:t>
            </a:r>
          </a:p>
          <a:p>
            <a:r>
              <a:rPr lang="en-US" sz="2000" dirty="0">
                <a:latin typeface="+mn-lt"/>
              </a:rPr>
              <a:t>Use of dynamic perceiver architecture for efficient detection</a:t>
            </a:r>
          </a:p>
          <a:p>
            <a:r>
              <a:rPr lang="en-US" sz="2000" dirty="0">
                <a:latin typeface="+mn-lt"/>
              </a:rPr>
              <a:t>Goals :</a:t>
            </a:r>
          </a:p>
          <a:p>
            <a:pPr lvl="1"/>
            <a:r>
              <a:rPr lang="en-US" sz="2000" dirty="0">
                <a:latin typeface="+mn-lt"/>
              </a:rPr>
              <a:t>To get accuracy more than 90%, better than existing state of the art product </a:t>
            </a:r>
          </a:p>
          <a:p>
            <a:pPr lvl="1"/>
            <a:r>
              <a:rPr lang="en-US" sz="2000" dirty="0">
                <a:latin typeface="+mn-lt"/>
              </a:rPr>
              <a:t>Use of synthetic SAR data along with original SAR data </a:t>
            </a:r>
          </a:p>
          <a:p>
            <a:pPr lvl="1"/>
            <a:r>
              <a:rPr lang="en-US" sz="2000" dirty="0">
                <a:latin typeface="+mn-lt"/>
              </a:rPr>
              <a:t>Efficient detection with less false positives</a:t>
            </a:r>
          </a:p>
          <a:p>
            <a:pPr lvl="1"/>
            <a:r>
              <a:rPr lang="en-US" sz="2000" dirty="0">
                <a:latin typeface="+mn-lt"/>
              </a:rPr>
              <a:t>Faster inference</a:t>
            </a:r>
          </a:p>
          <a:p>
            <a:endParaRPr lang="en-SG" sz="2000" dirty="0">
              <a:latin typeface="+mn-lt"/>
            </a:endParaRPr>
          </a:p>
        </p:txBody>
      </p:sp>
    </p:spTree>
    <p:extLst>
      <p:ext uri="{BB962C8B-B14F-4D97-AF65-F5344CB8AC3E}">
        <p14:creationId xmlns:p14="http://schemas.microsoft.com/office/powerpoint/2010/main" val="463067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CCD62-1226-97C5-7394-3E560DC42994}"/>
              </a:ext>
            </a:extLst>
          </p:cNvPr>
          <p:cNvSpPr>
            <a:spLocks noGrp="1"/>
          </p:cNvSpPr>
          <p:nvPr>
            <p:ph type="title"/>
          </p:nvPr>
        </p:nvSpPr>
        <p:spPr/>
        <p:txBody>
          <a:bodyPr/>
          <a:lstStyle/>
          <a:p>
            <a:r>
              <a:rPr lang="en-US" dirty="0"/>
              <a:t>SAR FOR OIL SPILL DETECTION</a:t>
            </a:r>
          </a:p>
        </p:txBody>
      </p:sp>
      <p:pic>
        <p:nvPicPr>
          <p:cNvPr id="4" name="Picture 3">
            <a:extLst>
              <a:ext uri="{FF2B5EF4-FFF2-40B4-BE49-F238E27FC236}">
                <a16:creationId xmlns:a16="http://schemas.microsoft.com/office/drawing/2014/main" id="{CF9DE880-6E2C-EAFD-325D-5443E08863A7}"/>
              </a:ext>
            </a:extLst>
          </p:cNvPr>
          <p:cNvPicPr>
            <a:picLocks noChangeAspect="1"/>
          </p:cNvPicPr>
          <p:nvPr/>
        </p:nvPicPr>
        <p:blipFill>
          <a:blip r:embed="rId2"/>
          <a:stretch>
            <a:fillRect/>
          </a:stretch>
        </p:blipFill>
        <p:spPr>
          <a:xfrm>
            <a:off x="628650" y="796392"/>
            <a:ext cx="7441924" cy="5355930"/>
          </a:xfrm>
          <a:prstGeom prst="rect">
            <a:avLst/>
          </a:prstGeom>
        </p:spPr>
      </p:pic>
      <p:sp>
        <p:nvSpPr>
          <p:cNvPr id="5" name="TextBox 4">
            <a:extLst>
              <a:ext uri="{FF2B5EF4-FFF2-40B4-BE49-F238E27FC236}">
                <a16:creationId xmlns:a16="http://schemas.microsoft.com/office/drawing/2014/main" id="{51AE3655-EFE9-F1B3-C253-AD939B6A69C8}"/>
              </a:ext>
            </a:extLst>
          </p:cNvPr>
          <p:cNvSpPr txBox="1"/>
          <p:nvPr/>
        </p:nvSpPr>
        <p:spPr>
          <a:xfrm>
            <a:off x="628650" y="6190052"/>
            <a:ext cx="3207854" cy="507831"/>
          </a:xfrm>
          <a:prstGeom prst="rect">
            <a:avLst/>
          </a:prstGeom>
          <a:noFill/>
        </p:spPr>
        <p:txBody>
          <a:bodyPr wrap="square" rtlCol="0">
            <a:spAutoFit/>
          </a:bodyPr>
          <a:lstStyle/>
          <a:p>
            <a:pPr algn="just"/>
            <a:r>
              <a:rPr lang="en-US" sz="900" dirty="0">
                <a:solidFill>
                  <a:schemeClr val="tx1"/>
                </a:solidFill>
                <a:hlinkClick r:id="rId3"/>
              </a:rPr>
              <a:t>https://sentinels.copernicus.eu/web/success-stories/-/copernicus-sentinel-1-data-enable-oil-spill-detection-in-south-eastern-mediterranean-sea</a:t>
            </a:r>
            <a:r>
              <a:rPr lang="en-US" sz="900" dirty="0">
                <a:solidFill>
                  <a:schemeClr val="tx1"/>
                </a:solidFill>
              </a:rPr>
              <a:t> </a:t>
            </a:r>
          </a:p>
        </p:txBody>
      </p:sp>
      <p:sp>
        <p:nvSpPr>
          <p:cNvPr id="6" name="TextBox 5">
            <a:extLst>
              <a:ext uri="{FF2B5EF4-FFF2-40B4-BE49-F238E27FC236}">
                <a16:creationId xmlns:a16="http://schemas.microsoft.com/office/drawing/2014/main" id="{20A56394-DD0A-4F37-9E84-A8E78D4EAB6F}"/>
              </a:ext>
            </a:extLst>
          </p:cNvPr>
          <p:cNvSpPr txBox="1"/>
          <p:nvPr/>
        </p:nvSpPr>
        <p:spPr>
          <a:xfrm>
            <a:off x="4967082" y="4989723"/>
            <a:ext cx="3033918" cy="1200329"/>
          </a:xfrm>
          <a:prstGeom prst="rect">
            <a:avLst/>
          </a:prstGeom>
          <a:noFill/>
        </p:spPr>
        <p:txBody>
          <a:bodyPr wrap="square" rtlCol="0">
            <a:spAutoFit/>
          </a:bodyPr>
          <a:lstStyle/>
          <a:p>
            <a:pPr algn="just"/>
            <a:r>
              <a:rPr lang="en-IN" sz="900" b="0" i="0" u="none" strike="noStrike" dirty="0">
                <a:effectLst/>
                <a:highlight>
                  <a:srgbClr val="00FBE2"/>
                </a:highlight>
                <a:latin typeface="Montserrat" pitchFamily="2" charset="77"/>
              </a:rPr>
              <a:t>The detector is based on the You Only Look Once version 4 (YOLOv4) object detection architecture, which was trained with 5930 Copernicus Sentinel-1 SAR images from 2015 to 2018. A total of 9768 oil spills from different sources and with varying sizes were discovered in the data and manually inspected by the researchers.</a:t>
            </a:r>
            <a:endParaRPr lang="en-US" sz="900" dirty="0"/>
          </a:p>
          <a:p>
            <a:pPr algn="just"/>
            <a:endParaRPr lang="en-US" sz="900" dirty="0" err="1">
              <a:solidFill>
                <a:schemeClr val="tx1"/>
              </a:solidFill>
            </a:endParaRPr>
          </a:p>
        </p:txBody>
      </p:sp>
    </p:spTree>
    <p:extLst>
      <p:ext uri="{BB962C8B-B14F-4D97-AF65-F5344CB8AC3E}">
        <p14:creationId xmlns:p14="http://schemas.microsoft.com/office/powerpoint/2010/main" val="301735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dirty="0"/>
              <a:t>COMMERCIAL SOLUTIONS</a:t>
            </a:r>
          </a:p>
        </p:txBody>
      </p:sp>
      <p:graphicFrame>
        <p:nvGraphicFramePr>
          <p:cNvPr id="4" name="Table 3">
            <a:extLst>
              <a:ext uri="{FF2B5EF4-FFF2-40B4-BE49-F238E27FC236}">
                <a16:creationId xmlns:a16="http://schemas.microsoft.com/office/drawing/2014/main" id="{10FE1B28-083A-7F31-1902-270CDC7DC3E1}"/>
              </a:ext>
            </a:extLst>
          </p:cNvPr>
          <p:cNvGraphicFramePr>
            <a:graphicFrameLocks noGrp="1"/>
          </p:cNvGraphicFramePr>
          <p:nvPr>
            <p:extLst>
              <p:ext uri="{D42A27DB-BD31-4B8C-83A1-F6EECF244321}">
                <p14:modId xmlns:p14="http://schemas.microsoft.com/office/powerpoint/2010/main" val="207991396"/>
              </p:ext>
            </p:extLst>
          </p:nvPr>
        </p:nvGraphicFramePr>
        <p:xfrm>
          <a:off x="628650" y="957044"/>
          <a:ext cx="8150086" cy="4538372"/>
        </p:xfrm>
        <a:graphic>
          <a:graphicData uri="http://schemas.openxmlformats.org/drawingml/2006/table">
            <a:tbl>
              <a:tblPr firstRow="1" bandRow="1">
                <a:tableStyleId>{5C22544A-7EE6-4342-B048-85BDC9FD1C3A}</a:tableStyleId>
              </a:tblPr>
              <a:tblGrid>
                <a:gridCol w="1560444">
                  <a:extLst>
                    <a:ext uri="{9D8B030D-6E8A-4147-A177-3AD203B41FA5}">
                      <a16:colId xmlns:a16="http://schemas.microsoft.com/office/drawing/2014/main" val="102000506"/>
                    </a:ext>
                  </a:extLst>
                </a:gridCol>
                <a:gridCol w="2415208">
                  <a:extLst>
                    <a:ext uri="{9D8B030D-6E8A-4147-A177-3AD203B41FA5}">
                      <a16:colId xmlns:a16="http://schemas.microsoft.com/office/drawing/2014/main" val="2951942495"/>
                    </a:ext>
                  </a:extLst>
                </a:gridCol>
                <a:gridCol w="1987826">
                  <a:extLst>
                    <a:ext uri="{9D8B030D-6E8A-4147-A177-3AD203B41FA5}">
                      <a16:colId xmlns:a16="http://schemas.microsoft.com/office/drawing/2014/main" val="3203151265"/>
                    </a:ext>
                  </a:extLst>
                </a:gridCol>
                <a:gridCol w="2186608">
                  <a:extLst>
                    <a:ext uri="{9D8B030D-6E8A-4147-A177-3AD203B41FA5}">
                      <a16:colId xmlns:a16="http://schemas.microsoft.com/office/drawing/2014/main" val="30517978"/>
                    </a:ext>
                  </a:extLst>
                </a:gridCol>
              </a:tblGrid>
              <a:tr h="406157">
                <a:tc>
                  <a:txBody>
                    <a:bodyPr/>
                    <a:lstStyle/>
                    <a:p>
                      <a:pPr algn="ctr"/>
                      <a:r>
                        <a:rPr lang="en-US" sz="1400" b="1" dirty="0">
                          <a:latin typeface="+mn-lt"/>
                        </a:rPr>
                        <a:t>Company</a:t>
                      </a:r>
                    </a:p>
                  </a:txBody>
                  <a:tcPr/>
                </a:tc>
                <a:tc>
                  <a:txBody>
                    <a:bodyPr/>
                    <a:lstStyle/>
                    <a:p>
                      <a:pPr algn="ctr"/>
                      <a:r>
                        <a:rPr lang="en-US" sz="1400" b="1" dirty="0">
                          <a:latin typeface="+mn-lt"/>
                        </a:rPr>
                        <a:t>Description</a:t>
                      </a:r>
                    </a:p>
                  </a:txBody>
                  <a:tcPr/>
                </a:tc>
                <a:tc>
                  <a:txBody>
                    <a:bodyPr/>
                    <a:lstStyle/>
                    <a:p>
                      <a:pPr algn="ctr"/>
                      <a:r>
                        <a:rPr lang="en-US" sz="1400" b="1" dirty="0">
                          <a:latin typeface="+mn-lt"/>
                        </a:rPr>
                        <a:t>Technology</a:t>
                      </a:r>
                    </a:p>
                  </a:txBody>
                  <a:tcPr/>
                </a:tc>
                <a:tc>
                  <a:txBody>
                    <a:bodyPr/>
                    <a:lstStyle/>
                    <a:p>
                      <a:pPr algn="ctr"/>
                      <a:r>
                        <a:rPr lang="en-US" sz="1400" b="1" dirty="0">
                          <a:latin typeface="+mn-lt"/>
                        </a:rPr>
                        <a:t>Link</a:t>
                      </a:r>
                    </a:p>
                  </a:txBody>
                  <a:tcPr/>
                </a:tc>
                <a:extLst>
                  <a:ext uri="{0D108BD9-81ED-4DB2-BD59-A6C34878D82A}">
                    <a16:rowId xmlns:a16="http://schemas.microsoft.com/office/drawing/2014/main" val="3106418313"/>
                  </a:ext>
                </a:extLst>
              </a:tr>
              <a:tr h="1602375">
                <a:tc>
                  <a:txBody>
                    <a:bodyPr/>
                    <a:lstStyle/>
                    <a:p>
                      <a:r>
                        <a:rPr lang="en-US" sz="1400" b="0" dirty="0">
                          <a:latin typeface="+mn-lt"/>
                        </a:rPr>
                        <a:t>Marine Aware</a:t>
                      </a:r>
                    </a:p>
                  </a:txBody>
                  <a:tcPr/>
                </a:tc>
                <a:tc>
                  <a:txBody>
                    <a:bodyPr/>
                    <a:lstStyle/>
                    <a:p>
                      <a:r>
                        <a:rPr lang="en-US" sz="1400" b="0" dirty="0">
                          <a:latin typeface="+mn-lt"/>
                        </a:rPr>
                        <a:t>Enhanced modelling for maritime incidents and oil spills based in UK</a:t>
                      </a:r>
                    </a:p>
                  </a:txBody>
                  <a:tcPr/>
                </a:tc>
                <a:tc>
                  <a:txBody>
                    <a:bodyPr/>
                    <a:lstStyle/>
                    <a:p>
                      <a:r>
                        <a:rPr lang="en-US" sz="1400" b="0" dirty="0">
                          <a:latin typeface="+mn-lt"/>
                        </a:rPr>
                        <a:t>Stochastic and physics modelling</a:t>
                      </a:r>
                    </a:p>
                  </a:txBody>
                  <a:tcPr/>
                </a:tc>
                <a:tc>
                  <a:txBody>
                    <a:bodyPr/>
                    <a:lstStyle/>
                    <a:p>
                      <a:r>
                        <a:rPr lang="en-US" sz="1400" b="0" dirty="0">
                          <a:latin typeface="+mn-lt"/>
                          <a:hlinkClick r:id="rId2"/>
                        </a:rPr>
                        <a:t>https://www.riskaware.co.uk/what-we-do/marineaware/</a:t>
                      </a:r>
                      <a:r>
                        <a:rPr lang="en-US" sz="1400" b="0" dirty="0">
                          <a:latin typeface="+mn-lt"/>
                        </a:rPr>
                        <a:t>  </a:t>
                      </a:r>
                    </a:p>
                  </a:txBody>
                  <a:tcPr/>
                </a:tc>
                <a:extLst>
                  <a:ext uri="{0D108BD9-81ED-4DB2-BD59-A6C34878D82A}">
                    <a16:rowId xmlns:a16="http://schemas.microsoft.com/office/drawing/2014/main" val="4100815946"/>
                  </a:ext>
                </a:extLst>
              </a:tr>
              <a:tr h="1001484">
                <a:tc>
                  <a:txBody>
                    <a:bodyPr/>
                    <a:lstStyle/>
                    <a:p>
                      <a:r>
                        <a:rPr lang="en-US" sz="1400" b="0" dirty="0">
                          <a:latin typeface="+mn-lt"/>
                        </a:rPr>
                        <a:t>OSRL </a:t>
                      </a:r>
                    </a:p>
                  </a:txBody>
                  <a:tcPr/>
                </a:tc>
                <a:tc>
                  <a:txBody>
                    <a:bodyPr/>
                    <a:lstStyle/>
                    <a:p>
                      <a:r>
                        <a:rPr lang="en-US" sz="1400" b="0" dirty="0">
                          <a:latin typeface="+mn-lt"/>
                        </a:rPr>
                        <a:t>Service provider for oil spill related incidents</a:t>
                      </a:r>
                    </a:p>
                  </a:txBody>
                  <a:tcPr/>
                </a:tc>
                <a:tc>
                  <a:txBody>
                    <a:bodyPr/>
                    <a:lstStyle/>
                    <a:p>
                      <a:r>
                        <a:rPr lang="en-US" sz="1400" b="0" dirty="0">
                          <a:latin typeface="+mn-lt"/>
                        </a:rPr>
                        <a:t>Oil spill modelling using Stochastic techniques </a:t>
                      </a:r>
                    </a:p>
                  </a:txBody>
                  <a:tcPr/>
                </a:tc>
                <a:tc>
                  <a:txBody>
                    <a:bodyPr/>
                    <a:lstStyle/>
                    <a:p>
                      <a:r>
                        <a:rPr lang="en-IN" sz="1400" b="0" dirty="0">
                          <a:solidFill>
                            <a:srgbClr val="1E274A"/>
                          </a:solidFill>
                          <a:latin typeface="+mn-lt"/>
                          <a:hlinkClick r:id="rId3"/>
                        </a:rPr>
                        <a:t>https://www.oilspillresponse.com/services/preparedness-services/consultancy/oil-spill-modelling/</a:t>
                      </a:r>
                      <a:r>
                        <a:rPr lang="en-IN" sz="1400" b="0" dirty="0">
                          <a:solidFill>
                            <a:srgbClr val="1E274A"/>
                          </a:solidFill>
                          <a:latin typeface="+mn-lt"/>
                        </a:rPr>
                        <a:t> </a:t>
                      </a:r>
                      <a:endParaRPr lang="en-US" sz="1400" b="0" dirty="0">
                        <a:latin typeface="+mn-lt"/>
                      </a:endParaRPr>
                    </a:p>
                  </a:txBody>
                  <a:tcPr/>
                </a:tc>
                <a:extLst>
                  <a:ext uri="{0D108BD9-81ED-4DB2-BD59-A6C34878D82A}">
                    <a16:rowId xmlns:a16="http://schemas.microsoft.com/office/drawing/2014/main" val="1527431089"/>
                  </a:ext>
                </a:extLst>
              </a:tr>
              <a:tr h="406157">
                <a:tc>
                  <a:txBody>
                    <a:bodyPr/>
                    <a:lstStyle/>
                    <a:p>
                      <a:r>
                        <a:rPr lang="en-US" sz="1400" b="0" dirty="0">
                          <a:latin typeface="+mn-lt"/>
                        </a:rPr>
                        <a:t>Ocean Twin EU</a:t>
                      </a:r>
                    </a:p>
                  </a:txBody>
                  <a:tcPr/>
                </a:tc>
                <a:tc>
                  <a:txBody>
                    <a:bodyPr/>
                    <a:lstStyle/>
                    <a:p>
                      <a:r>
                        <a:rPr lang="en-US" sz="1400" b="0" dirty="0">
                          <a:latin typeface="+mn-lt"/>
                        </a:rPr>
                        <a:t>Oil spill detection ad forecast system in Europe</a:t>
                      </a:r>
                    </a:p>
                  </a:txBody>
                  <a:tcPr/>
                </a:tc>
                <a:tc>
                  <a:txBody>
                    <a:bodyPr/>
                    <a:lstStyle/>
                    <a:p>
                      <a:r>
                        <a:rPr lang="en-US" sz="1400" b="0" dirty="0">
                          <a:latin typeface="+mn-lt"/>
                        </a:rPr>
                        <a:t>AI based system – Use of FCOS for object detection and </a:t>
                      </a:r>
                      <a:r>
                        <a:rPr lang="en-US" sz="1400" b="0" dirty="0" err="1">
                          <a:latin typeface="+mn-lt"/>
                        </a:rPr>
                        <a:t>Unet</a:t>
                      </a:r>
                      <a:r>
                        <a:rPr lang="en-US" sz="1400" b="0" dirty="0">
                          <a:latin typeface="+mn-lt"/>
                        </a:rPr>
                        <a:t> Model for Semantic Segmentation  </a:t>
                      </a:r>
                    </a:p>
                  </a:txBody>
                  <a:tcPr/>
                </a:tc>
                <a:tc>
                  <a:txBody>
                    <a:bodyPr/>
                    <a:lstStyle/>
                    <a:p>
                      <a:r>
                        <a:rPr lang="en-IN" sz="1400" b="0" i="0" u="none" strike="noStrike" dirty="0">
                          <a:solidFill>
                            <a:srgbClr val="1E274A"/>
                          </a:solidFill>
                          <a:effectLst/>
                          <a:latin typeface="+mn-lt"/>
                          <a:hlinkClick r:id="rId4"/>
                        </a:rPr>
                        <a:t>https://envcrimes2024.esa.int/wp-content/uploads/2024/06/S4_05_125_Outmani-KS.pdf</a:t>
                      </a:r>
                      <a:endParaRPr lang="en-US" sz="1400" b="0" dirty="0">
                        <a:latin typeface="+mn-lt"/>
                      </a:endParaRPr>
                    </a:p>
                  </a:txBody>
                  <a:tcPr/>
                </a:tc>
                <a:extLst>
                  <a:ext uri="{0D108BD9-81ED-4DB2-BD59-A6C34878D82A}">
                    <a16:rowId xmlns:a16="http://schemas.microsoft.com/office/drawing/2014/main" val="3340817967"/>
                  </a:ext>
                </a:extLst>
              </a:tr>
            </a:tbl>
          </a:graphicData>
        </a:graphic>
      </p:graphicFrame>
    </p:spTree>
    <p:extLst>
      <p:ext uri="{BB962C8B-B14F-4D97-AF65-F5344CB8AC3E}">
        <p14:creationId xmlns:p14="http://schemas.microsoft.com/office/powerpoint/2010/main" val="2492100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03E44-35E4-078D-8354-0C28C53F5B0A}"/>
              </a:ext>
            </a:extLst>
          </p:cNvPr>
          <p:cNvSpPr>
            <a:spLocks noGrp="1"/>
          </p:cNvSpPr>
          <p:nvPr>
            <p:ph type="title"/>
          </p:nvPr>
        </p:nvSpPr>
        <p:spPr/>
        <p:txBody>
          <a:bodyPr>
            <a:normAutofit/>
          </a:bodyPr>
          <a:lstStyle/>
          <a:p>
            <a:r>
              <a:rPr lang="en-US" dirty="0">
                <a:latin typeface="+mn-lt"/>
              </a:rPr>
              <a:t>LITERATURE SURVEY</a:t>
            </a:r>
            <a:endParaRPr lang="en-US" dirty="0"/>
          </a:p>
        </p:txBody>
      </p:sp>
      <p:graphicFrame>
        <p:nvGraphicFramePr>
          <p:cNvPr id="4" name="Table 3">
            <a:extLst>
              <a:ext uri="{FF2B5EF4-FFF2-40B4-BE49-F238E27FC236}">
                <a16:creationId xmlns:a16="http://schemas.microsoft.com/office/drawing/2014/main" id="{72E5158B-BD8F-F87E-2478-4654317B0E18}"/>
              </a:ext>
            </a:extLst>
          </p:cNvPr>
          <p:cNvGraphicFramePr>
            <a:graphicFrameLocks noGrp="1"/>
          </p:cNvGraphicFramePr>
          <p:nvPr>
            <p:extLst>
              <p:ext uri="{D42A27DB-BD31-4B8C-83A1-F6EECF244321}">
                <p14:modId xmlns:p14="http://schemas.microsoft.com/office/powerpoint/2010/main" val="2054214409"/>
              </p:ext>
            </p:extLst>
          </p:nvPr>
        </p:nvGraphicFramePr>
        <p:xfrm>
          <a:off x="431800" y="796392"/>
          <a:ext cx="8404089" cy="5505410"/>
        </p:xfrm>
        <a:graphic>
          <a:graphicData uri="http://schemas.openxmlformats.org/drawingml/2006/table">
            <a:tbl>
              <a:tblPr firstRow="1" bandRow="1">
                <a:tableStyleId>{5C22544A-7EE6-4342-B048-85BDC9FD1C3A}</a:tableStyleId>
              </a:tblPr>
              <a:tblGrid>
                <a:gridCol w="1176917">
                  <a:extLst>
                    <a:ext uri="{9D8B030D-6E8A-4147-A177-3AD203B41FA5}">
                      <a16:colId xmlns:a16="http://schemas.microsoft.com/office/drawing/2014/main" val="243980155"/>
                    </a:ext>
                  </a:extLst>
                </a:gridCol>
                <a:gridCol w="4603631">
                  <a:extLst>
                    <a:ext uri="{9D8B030D-6E8A-4147-A177-3AD203B41FA5}">
                      <a16:colId xmlns:a16="http://schemas.microsoft.com/office/drawing/2014/main" val="951961156"/>
                    </a:ext>
                  </a:extLst>
                </a:gridCol>
                <a:gridCol w="1027364">
                  <a:extLst>
                    <a:ext uri="{9D8B030D-6E8A-4147-A177-3AD203B41FA5}">
                      <a16:colId xmlns:a16="http://schemas.microsoft.com/office/drawing/2014/main" val="3454101131"/>
                    </a:ext>
                  </a:extLst>
                </a:gridCol>
                <a:gridCol w="1596177">
                  <a:extLst>
                    <a:ext uri="{9D8B030D-6E8A-4147-A177-3AD203B41FA5}">
                      <a16:colId xmlns:a16="http://schemas.microsoft.com/office/drawing/2014/main" val="1697385363"/>
                    </a:ext>
                  </a:extLst>
                </a:gridCol>
              </a:tblGrid>
              <a:tr h="502139">
                <a:tc>
                  <a:txBody>
                    <a:bodyPr/>
                    <a:lstStyle/>
                    <a:p>
                      <a:pPr algn="ctr"/>
                      <a:r>
                        <a:rPr lang="en-US" sz="1400" dirty="0">
                          <a:latin typeface="+mn-lt"/>
                        </a:rPr>
                        <a:t>Focus Areas </a:t>
                      </a:r>
                    </a:p>
                  </a:txBody>
                  <a:tcPr/>
                </a:tc>
                <a:tc>
                  <a:txBody>
                    <a:bodyPr/>
                    <a:lstStyle/>
                    <a:p>
                      <a:pPr algn="ctr"/>
                      <a:r>
                        <a:rPr lang="en-US" sz="1400" dirty="0">
                          <a:latin typeface="+mn-lt"/>
                        </a:rPr>
                        <a:t>Paper Description</a:t>
                      </a:r>
                    </a:p>
                  </a:txBody>
                  <a:tcPr/>
                </a:tc>
                <a:tc>
                  <a:txBody>
                    <a:bodyPr/>
                    <a:lstStyle/>
                    <a:p>
                      <a:pPr algn="ctr"/>
                      <a:r>
                        <a:rPr lang="en-US" sz="1400" dirty="0">
                          <a:latin typeface="+mn-lt"/>
                        </a:rPr>
                        <a:t>Date </a:t>
                      </a:r>
                    </a:p>
                  </a:txBody>
                  <a:tcPr/>
                </a:tc>
                <a:tc>
                  <a:txBody>
                    <a:bodyPr/>
                    <a:lstStyle/>
                    <a:p>
                      <a:pPr algn="ctr"/>
                      <a:r>
                        <a:rPr lang="en-US" sz="1400" dirty="0">
                          <a:latin typeface="+mn-lt"/>
                        </a:rPr>
                        <a:t>Link</a:t>
                      </a:r>
                    </a:p>
                  </a:txBody>
                  <a:tcPr/>
                </a:tc>
                <a:extLst>
                  <a:ext uri="{0D108BD9-81ED-4DB2-BD59-A6C34878D82A}">
                    <a16:rowId xmlns:a16="http://schemas.microsoft.com/office/drawing/2014/main" val="4162354781"/>
                  </a:ext>
                </a:extLst>
              </a:tr>
              <a:tr h="383989">
                <a:tc rowSpan="5">
                  <a:txBody>
                    <a:bodyPr/>
                    <a:lstStyle/>
                    <a:p>
                      <a:r>
                        <a:rPr lang="en-US" sz="1000" dirty="0">
                          <a:latin typeface="+mn-lt"/>
                        </a:rPr>
                        <a:t>Existing Oil Spill Detection solutions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rPr>
                        <a:t>Deep Learning based automatic detection of offshore oil slicks using SAR data and contextual information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rPr>
                        <a:t>13 April 2022</a:t>
                      </a:r>
                    </a:p>
                    <a:p>
                      <a:endParaRPr lang="en-US" sz="1000" dirty="0">
                        <a:latin typeface="+mn-lt"/>
                      </a:endParaRPr>
                    </a:p>
                  </a:txBody>
                  <a:tcPr/>
                </a:tc>
                <a:tc>
                  <a:txBody>
                    <a:bodyPr/>
                    <a:lstStyle/>
                    <a:p>
                      <a:r>
                        <a:rPr lang="en-US" sz="1000" dirty="0">
                          <a:latin typeface="+mn-lt"/>
                          <a:hlinkClick r:id="rId2">
                            <a:extLst>
                              <a:ext uri="{A12FA001-AC4F-418D-AE19-62706E023703}">
                                <ahyp:hlinkClr xmlns:ahyp="http://schemas.microsoft.com/office/drawing/2018/hyperlinkcolor" val="tx"/>
                              </a:ext>
                            </a:extLst>
                          </a:hlinkClick>
                        </a:rPr>
                        <a:t>https://arxiv.org/pdf/2204.06371</a:t>
                      </a:r>
                      <a:r>
                        <a:rPr lang="en-US" sz="1000" dirty="0">
                          <a:latin typeface="+mn-lt"/>
                        </a:rPr>
                        <a:t> </a:t>
                      </a:r>
                    </a:p>
                  </a:txBody>
                  <a:tcPr/>
                </a:tc>
                <a:extLst>
                  <a:ext uri="{0D108BD9-81ED-4DB2-BD59-A6C34878D82A}">
                    <a16:rowId xmlns:a16="http://schemas.microsoft.com/office/drawing/2014/main" val="2022370273"/>
                  </a:ext>
                </a:extLst>
              </a:tr>
              <a:tr h="531677">
                <a:tc vMerge="1">
                  <a:txBody>
                    <a:bodyPr/>
                    <a:lstStyle/>
                    <a:p>
                      <a:endParaRPr 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rPr>
                        <a:t>Large-scale detection and categorization of oil spills from SAR images with deep learning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rPr>
                        <a:t>24 Jun 2020</a:t>
                      </a:r>
                    </a:p>
                    <a:p>
                      <a:endParaRPr lang="en-US" sz="10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hlinkClick r:id="rId3">
                            <a:extLst>
                              <a:ext uri="{A12FA001-AC4F-418D-AE19-62706E023703}">
                                <ahyp:hlinkClr xmlns:ahyp="http://schemas.microsoft.com/office/drawing/2018/hyperlinkcolor" val="tx"/>
                              </a:ext>
                            </a:extLst>
                          </a:hlinkClick>
                        </a:rPr>
                        <a:t>https://arxiv.org/pdf/2006.13575</a:t>
                      </a:r>
                      <a:endParaRPr lang="en-US" sz="1000" dirty="0">
                        <a:latin typeface="+mn-lt"/>
                      </a:endParaRPr>
                    </a:p>
                    <a:p>
                      <a:endParaRPr lang="en-US" sz="1000" dirty="0">
                        <a:latin typeface="+mn-lt"/>
                      </a:endParaRPr>
                    </a:p>
                  </a:txBody>
                  <a:tcPr/>
                </a:tc>
                <a:extLst>
                  <a:ext uri="{0D108BD9-81ED-4DB2-BD59-A6C34878D82A}">
                    <a16:rowId xmlns:a16="http://schemas.microsoft.com/office/drawing/2014/main" val="3530537729"/>
                  </a:ext>
                </a:extLst>
              </a:tr>
              <a:tr h="383989">
                <a:tc vMerge="1">
                  <a:txBody>
                    <a:bodyPr/>
                    <a:lstStyle/>
                    <a:p>
                      <a:endParaRPr 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rPr>
                        <a:t>Oil spill segmentation using deep Encoder – Decoder models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rPr>
                        <a:t>2 May  2023</a:t>
                      </a:r>
                    </a:p>
                    <a:p>
                      <a:endParaRPr lang="en-US" sz="10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hlinkClick r:id="rId4">
                            <a:extLst>
                              <a:ext uri="{A12FA001-AC4F-418D-AE19-62706E023703}">
                                <ahyp:hlinkClr xmlns:ahyp="http://schemas.microsoft.com/office/drawing/2018/hyperlinkcolor" val="tx"/>
                              </a:ext>
                            </a:extLst>
                          </a:hlinkClick>
                        </a:rPr>
                        <a:t>https://arxiv.org/pdf/2305.01386</a:t>
                      </a:r>
                      <a:endParaRPr lang="en-US" sz="1000" dirty="0">
                        <a:latin typeface="+mn-lt"/>
                      </a:endParaRPr>
                    </a:p>
                  </a:txBody>
                  <a:tcPr/>
                </a:tc>
                <a:extLst>
                  <a:ext uri="{0D108BD9-81ED-4DB2-BD59-A6C34878D82A}">
                    <a16:rowId xmlns:a16="http://schemas.microsoft.com/office/drawing/2014/main" val="141954681"/>
                  </a:ext>
                </a:extLst>
              </a:tr>
              <a:tr h="531677">
                <a:tc vMerge="1">
                  <a:txBody>
                    <a:bodyPr/>
                    <a:lstStyle/>
                    <a:p>
                      <a:endParaRPr 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i="0" u="none" strike="noStrike" dirty="0">
                          <a:effectLst/>
                          <a:latin typeface="+mn-lt"/>
                        </a:rPr>
                        <a:t>Deep Learning-Based Approaches for Oil Spill Detection: A Bibliometric Review of Research Trends and Challenges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i="0" u="none" strike="noStrike" dirty="0">
                          <a:effectLst/>
                          <a:latin typeface="+mn-lt"/>
                        </a:rPr>
                        <a:t>12 July 2023</a:t>
                      </a:r>
                    </a:p>
                    <a:p>
                      <a:endParaRPr lang="en-US" sz="10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i="0" u="none" strike="noStrike" dirty="0">
                          <a:effectLst/>
                          <a:latin typeface="+mn-lt"/>
                          <a:hlinkClick r:id="rId5">
                            <a:extLst>
                              <a:ext uri="{A12FA001-AC4F-418D-AE19-62706E023703}">
                                <ahyp:hlinkClr xmlns:ahyp="http://schemas.microsoft.com/office/drawing/2018/hyperlinkcolor" val="tx"/>
                              </a:ext>
                            </a:extLst>
                          </a:hlinkClick>
                        </a:rPr>
                        <a:t>https://www.mdpi.com/2077-1312/11/7/1406</a:t>
                      </a:r>
                      <a:r>
                        <a:rPr lang="en-IN" sz="1000" i="0" u="none" strike="noStrike" dirty="0">
                          <a:effectLst/>
                          <a:latin typeface="+mn-lt"/>
                        </a:rPr>
                        <a:t> </a:t>
                      </a:r>
                    </a:p>
                    <a:p>
                      <a:endParaRPr lang="en-US" sz="1000" dirty="0">
                        <a:latin typeface="+mn-lt"/>
                      </a:endParaRPr>
                    </a:p>
                  </a:txBody>
                  <a:tcPr/>
                </a:tc>
                <a:extLst>
                  <a:ext uri="{0D108BD9-81ED-4DB2-BD59-A6C34878D82A}">
                    <a16:rowId xmlns:a16="http://schemas.microsoft.com/office/drawing/2014/main" val="1908933791"/>
                  </a:ext>
                </a:extLst>
              </a:tr>
              <a:tr h="531677">
                <a:tc vMerge="1">
                  <a:txBody>
                    <a:bodyPr/>
                    <a:lstStyle/>
                    <a:p>
                      <a:endParaRPr 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i="0" u="none" strike="noStrike" dirty="0">
                          <a:effectLst/>
                          <a:latin typeface="+mn-lt"/>
                        </a:rPr>
                        <a:t>Compositional Oil Spill Detection Based on Object Detector and Adapted Segment Anything Model from SAR Images</a:t>
                      </a:r>
                    </a:p>
                    <a:p>
                      <a:endParaRPr lang="en-US" sz="1000" dirty="0">
                        <a:latin typeface="+mn-lt"/>
                      </a:endParaRPr>
                    </a:p>
                  </a:txBody>
                  <a:tcPr/>
                </a:tc>
                <a:tc>
                  <a:txBody>
                    <a:bodyPr/>
                    <a:lstStyle/>
                    <a:p>
                      <a:r>
                        <a:rPr lang="en-US" sz="1000" dirty="0">
                          <a:latin typeface="+mn-lt"/>
                        </a:rPr>
                        <a:t>15 Jan 2024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i="0" u="none" strike="noStrike" dirty="0">
                          <a:effectLst/>
                          <a:latin typeface="+mn-lt"/>
                          <a:hlinkClick r:id="rId6">
                            <a:extLst>
                              <a:ext uri="{A12FA001-AC4F-418D-AE19-62706E023703}">
                                <ahyp:hlinkClr xmlns:ahyp="http://schemas.microsoft.com/office/drawing/2018/hyperlinkcolor" val="tx"/>
                              </a:ext>
                            </a:extLst>
                          </a:hlinkClick>
                        </a:rPr>
                        <a:t>https://arxiv.org/pdf/2401.07502v1</a:t>
                      </a:r>
                      <a:endParaRPr lang="en-US" sz="1000" dirty="0">
                        <a:latin typeface="+mn-lt"/>
                      </a:endParaRPr>
                    </a:p>
                  </a:txBody>
                  <a:tcPr/>
                </a:tc>
                <a:extLst>
                  <a:ext uri="{0D108BD9-81ED-4DB2-BD59-A6C34878D82A}">
                    <a16:rowId xmlns:a16="http://schemas.microsoft.com/office/drawing/2014/main" val="462387601"/>
                  </a:ext>
                </a:extLst>
              </a:tr>
              <a:tr h="314756">
                <a:tc rowSpan="2">
                  <a:txBody>
                    <a:bodyPr/>
                    <a:lstStyle/>
                    <a:p>
                      <a:r>
                        <a:rPr lang="en-US" sz="1000" dirty="0">
                          <a:latin typeface="+mn-lt"/>
                        </a:rPr>
                        <a:t>Synthetic SAR image generation </a:t>
                      </a:r>
                    </a:p>
                  </a:txBody>
                  <a:tcPr/>
                </a:tc>
                <a:tc>
                  <a:txBody>
                    <a:bodyPr/>
                    <a:lstStyle/>
                    <a:p>
                      <a:r>
                        <a:rPr lang="en-IN" sz="1000" b="1" dirty="0">
                          <a:solidFill>
                            <a:srgbClr val="000000"/>
                          </a:solidFill>
                          <a:effectLst/>
                          <a:latin typeface="+mn-lt"/>
                        </a:rPr>
                        <a:t>SAR Image Synthesis with Diffusion Models </a:t>
                      </a:r>
                      <a:endParaRPr lang="en-US" sz="10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rPr>
                        <a:t>13 May 2024</a:t>
                      </a:r>
                      <a:endParaRPr lang="en-IN" sz="1000" i="0" u="none" strike="noStrike" dirty="0">
                        <a:effectLst/>
                        <a:latin typeface="+mn-lt"/>
                      </a:endParaRPr>
                    </a:p>
                    <a:p>
                      <a:endParaRPr lang="en-US" sz="10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hlinkClick r:id="rId7"/>
                        </a:rPr>
                        <a:t>https://arxiv.org/pdf/2405.07776v1</a:t>
                      </a:r>
                      <a:endParaRPr lang="en-IN" sz="1000" i="0" u="none" strike="noStrike" dirty="0">
                        <a:effectLst/>
                        <a:latin typeface="+mn-lt"/>
                      </a:endParaRPr>
                    </a:p>
                    <a:p>
                      <a:endParaRPr lang="en-US" sz="1000" dirty="0">
                        <a:latin typeface="+mn-lt"/>
                      </a:endParaRPr>
                    </a:p>
                  </a:txBody>
                  <a:tcPr/>
                </a:tc>
                <a:extLst>
                  <a:ext uri="{0D108BD9-81ED-4DB2-BD59-A6C34878D82A}">
                    <a16:rowId xmlns:a16="http://schemas.microsoft.com/office/drawing/2014/main" val="337150988"/>
                  </a:ext>
                </a:extLst>
              </a:tr>
              <a:tr h="383989">
                <a:tc vMerge="1">
                  <a:txBody>
                    <a:bodyPr/>
                    <a:lstStyle/>
                    <a:p>
                      <a:endParaRPr lang="en-US" sz="1000" dirty="0">
                        <a:latin typeface="+mn-lt"/>
                      </a:endParaRPr>
                    </a:p>
                  </a:txBody>
                  <a:tcPr/>
                </a:tc>
                <a:tc>
                  <a:txBody>
                    <a:bodyPr/>
                    <a:lstStyle/>
                    <a:p>
                      <a:r>
                        <a:rPr lang="en-US" sz="1000" dirty="0">
                          <a:latin typeface="+mn-lt"/>
                        </a:rPr>
                        <a:t>DAKD : Data Augmentation and Knowledge Distillation using diffusion models for SAR Oil Spill Segmentation </a:t>
                      </a:r>
                    </a:p>
                  </a:txBody>
                  <a:tcPr/>
                </a:tc>
                <a:tc>
                  <a:txBody>
                    <a:bodyPr/>
                    <a:lstStyle/>
                    <a:p>
                      <a:r>
                        <a:rPr lang="en-US" sz="1000" dirty="0">
                          <a:latin typeface="+mn-lt"/>
                        </a:rPr>
                        <a:t>11 Dec 2024 </a:t>
                      </a:r>
                    </a:p>
                  </a:txBody>
                  <a:tcPr/>
                </a:tc>
                <a:tc>
                  <a:txBody>
                    <a:bodyPr/>
                    <a:lstStyle/>
                    <a:p>
                      <a:r>
                        <a:rPr lang="en-US" sz="1000" dirty="0">
                          <a:latin typeface="+mn-lt"/>
                          <a:hlinkClick r:id="rId8"/>
                        </a:rPr>
                        <a:t>https://arxiv.org/pdf/2412.08116</a:t>
                      </a:r>
                      <a:r>
                        <a:rPr lang="en-US" sz="1000" dirty="0">
                          <a:latin typeface="+mn-lt"/>
                        </a:rPr>
                        <a:t> </a:t>
                      </a:r>
                    </a:p>
                  </a:txBody>
                  <a:tcPr/>
                </a:tc>
                <a:extLst>
                  <a:ext uri="{0D108BD9-81ED-4DB2-BD59-A6C34878D82A}">
                    <a16:rowId xmlns:a16="http://schemas.microsoft.com/office/drawing/2014/main" val="3980200256"/>
                  </a:ext>
                </a:extLst>
              </a:tr>
              <a:tr h="480063">
                <a:tc rowSpan="2">
                  <a:txBody>
                    <a:bodyPr/>
                    <a:lstStyle/>
                    <a:p>
                      <a:r>
                        <a:rPr lang="en-IN" sz="1000" b="0" i="0" u="none" strike="noStrike" dirty="0">
                          <a:effectLst/>
                          <a:latin typeface="+mn-lt"/>
                        </a:rPr>
                        <a:t>Conditional Computation – Efficient Neural Networks principles</a:t>
                      </a:r>
                    </a:p>
                    <a:p>
                      <a:endParaRPr lang="en-US" sz="1000" dirty="0">
                        <a:latin typeface="+mn-lt"/>
                      </a:endParaRPr>
                    </a:p>
                  </a:txBody>
                  <a:tcPr/>
                </a:tc>
                <a:tc>
                  <a:txBody>
                    <a:bodyPr/>
                    <a:lstStyle/>
                    <a:p>
                      <a:r>
                        <a:rPr lang="en-IN" sz="1000" dirty="0">
                          <a:latin typeface="+mn-lt"/>
                        </a:rPr>
                        <a:t>A Survey on Dynamic Neural Networks: From Computer Vision  to Multi-Modal Sensor Fusion </a:t>
                      </a:r>
                      <a:endParaRPr lang="en-US" sz="10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dirty="0">
                          <a:latin typeface="+mn-lt"/>
                        </a:rPr>
                        <a:t>13 Jan 2025 </a:t>
                      </a:r>
                    </a:p>
                    <a:p>
                      <a:endParaRPr lang="en-US" sz="1000" dirty="0">
                        <a:latin typeface="+mn-lt"/>
                      </a:endParaRPr>
                    </a:p>
                  </a:txBody>
                  <a:tcPr/>
                </a:tc>
                <a:tc>
                  <a:txBody>
                    <a:bodyPr/>
                    <a:lstStyle/>
                    <a:p>
                      <a:r>
                        <a:rPr lang="en-IN" sz="1000" b="0" i="0" u="none" strike="noStrike" dirty="0">
                          <a:effectLst/>
                          <a:latin typeface="+mn-lt"/>
                          <a:hlinkClick r:id="rId9"/>
                        </a:rPr>
                        <a:t>https://arxiv.org/pdf/2501.07451</a:t>
                      </a:r>
                      <a:endParaRPr lang="en-US" sz="1000" dirty="0">
                        <a:latin typeface="+mn-lt"/>
                      </a:endParaRPr>
                    </a:p>
                  </a:txBody>
                  <a:tcPr/>
                </a:tc>
                <a:extLst>
                  <a:ext uri="{0D108BD9-81ED-4DB2-BD59-A6C34878D82A}">
                    <a16:rowId xmlns:a16="http://schemas.microsoft.com/office/drawing/2014/main" val="3200772393"/>
                  </a:ext>
                </a:extLst>
              </a:tr>
              <a:tr h="531677">
                <a:tc vMerge="1">
                  <a:txBody>
                    <a:bodyPr/>
                    <a:lstStyle/>
                    <a:p>
                      <a:endParaRP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dirty="0" err="1">
                          <a:solidFill>
                            <a:srgbClr val="000000"/>
                          </a:solidFill>
                          <a:effectLst/>
                          <a:latin typeface="+mn-lt"/>
                        </a:rPr>
                        <a:t>Scardapane</a:t>
                      </a:r>
                      <a:r>
                        <a:rPr lang="en-IN" sz="1000" dirty="0">
                          <a:solidFill>
                            <a:srgbClr val="000000"/>
                          </a:solidFill>
                          <a:effectLst/>
                          <a:latin typeface="+mn-lt"/>
                        </a:rPr>
                        <a:t>, S. et al., 2024. Conditional computation in neural networks: principles and research trends. </a:t>
                      </a:r>
                      <a:r>
                        <a:rPr lang="en-IN" sz="1000" dirty="0" err="1">
                          <a:solidFill>
                            <a:srgbClr val="000000"/>
                          </a:solidFill>
                          <a:effectLst/>
                          <a:latin typeface="+mn-lt"/>
                        </a:rPr>
                        <a:t>Intelligenza</a:t>
                      </a:r>
                      <a:r>
                        <a:rPr lang="en-IN" sz="1000" dirty="0">
                          <a:solidFill>
                            <a:srgbClr val="000000"/>
                          </a:solidFill>
                          <a:effectLst/>
                          <a:latin typeface="+mn-lt"/>
                        </a:rPr>
                        <a:t> </a:t>
                      </a:r>
                      <a:r>
                        <a:rPr lang="en-IN" sz="1000" dirty="0" err="1">
                          <a:solidFill>
                            <a:srgbClr val="000000"/>
                          </a:solidFill>
                          <a:effectLst/>
                          <a:latin typeface="+mn-lt"/>
                        </a:rPr>
                        <a:t>Artificiale</a:t>
                      </a:r>
                      <a:r>
                        <a:rPr lang="en-IN" sz="1000" dirty="0">
                          <a:solidFill>
                            <a:srgbClr val="000000"/>
                          </a:solidFill>
                          <a:effectLst/>
                          <a:latin typeface="+mn-lt"/>
                        </a:rPr>
                        <a:t>, in press, pp. 1-16.</a:t>
                      </a:r>
                    </a:p>
                    <a:p>
                      <a:endParaRPr lang="en-US" sz="1000" dirty="0">
                        <a:latin typeface="+mn-lt"/>
                      </a:endParaRPr>
                    </a:p>
                  </a:txBody>
                  <a:tcPr/>
                </a:tc>
                <a:tc>
                  <a:txBody>
                    <a:bodyPr/>
                    <a:lstStyle/>
                    <a:p>
                      <a:r>
                        <a:rPr lang="en-US" sz="1000" dirty="0">
                          <a:latin typeface="+mn-lt"/>
                        </a:rPr>
                        <a:t>2024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dirty="0">
                          <a:solidFill>
                            <a:srgbClr val="000000"/>
                          </a:solidFill>
                          <a:effectLst/>
                          <a:latin typeface="+mn-lt"/>
                          <a:hlinkClick r:id="rId10"/>
                        </a:rPr>
                        <a:t>https://arxiv.org/pdf/2403.07965v2</a:t>
                      </a:r>
                      <a:endParaRPr lang="en-US" sz="1000" dirty="0">
                        <a:latin typeface="+mn-lt"/>
                      </a:endParaRPr>
                    </a:p>
                  </a:txBody>
                  <a:tcPr/>
                </a:tc>
                <a:extLst>
                  <a:ext uri="{0D108BD9-81ED-4DB2-BD59-A6C34878D82A}">
                    <a16:rowId xmlns:a16="http://schemas.microsoft.com/office/drawing/2014/main" val="1871636956"/>
                  </a:ext>
                </a:extLst>
              </a:tr>
              <a:tr h="575267">
                <a:tc>
                  <a:txBody>
                    <a:bodyPr/>
                    <a:lstStyle/>
                    <a:p>
                      <a:r>
                        <a:rPr lang="en-US" sz="1000" dirty="0">
                          <a:latin typeface="+mn-lt"/>
                        </a:rPr>
                        <a:t>Dynamic Perceiver</a:t>
                      </a:r>
                    </a:p>
                  </a:txBody>
                  <a:tcPr/>
                </a:tc>
                <a:tc>
                  <a:txBody>
                    <a:bodyPr/>
                    <a:lstStyle/>
                    <a:p>
                      <a:r>
                        <a:rPr lang="en-IN" sz="1000" b="1" i="0" kern="1200" dirty="0">
                          <a:solidFill>
                            <a:schemeClr val="dk1"/>
                          </a:solidFill>
                          <a:effectLst/>
                          <a:latin typeface="+mn-lt"/>
                          <a:ea typeface="+mn-ea"/>
                          <a:cs typeface="+mn-cs"/>
                        </a:rPr>
                        <a:t>Dynamic Perceiver for Efficient Visual Recognition. </a:t>
                      </a:r>
                    </a:p>
                    <a:p>
                      <a:r>
                        <a:rPr lang="en-IN" sz="1000" b="1" i="0" kern="1200" dirty="0">
                          <a:solidFill>
                            <a:schemeClr val="dk1"/>
                          </a:solidFill>
                          <a:effectLst/>
                          <a:latin typeface="+mn-lt"/>
                          <a:ea typeface="+mn-ea"/>
                          <a:cs typeface="+mn-cs"/>
                        </a:rPr>
                        <a:t>Code : </a:t>
                      </a:r>
                      <a:r>
                        <a:rPr lang="en-IN" sz="1000" b="1" kern="1200" dirty="0">
                          <a:solidFill>
                            <a:schemeClr val="dk1"/>
                          </a:solidFill>
                          <a:effectLst/>
                          <a:latin typeface="+mn-lt"/>
                          <a:ea typeface="+mn-ea"/>
                          <a:cs typeface="+mn-cs"/>
                          <a:hlinkClick r:id="rId11"/>
                        </a:rPr>
                        <a:t>https://www.github.com/LeapLabTHU/Dynamic_Perceiver</a:t>
                      </a:r>
                      <a:r>
                        <a:rPr lang="en-IN" sz="1000" b="1" kern="1200" dirty="0">
                          <a:solidFill>
                            <a:schemeClr val="dk1"/>
                          </a:solidFill>
                          <a:effectLst/>
                          <a:latin typeface="+mn-lt"/>
                          <a:ea typeface="+mn-ea"/>
                          <a:cs typeface="+mn-cs"/>
                        </a:rPr>
                        <a:t> </a:t>
                      </a:r>
                    </a:p>
                    <a:p>
                      <a:endParaRPr lang="en-US" sz="1000" b="1" dirty="0">
                        <a:latin typeface="+mn-lt"/>
                      </a:endParaRPr>
                    </a:p>
                  </a:txBody>
                  <a:tcPr/>
                </a:tc>
                <a:tc>
                  <a:txBody>
                    <a:bodyPr/>
                    <a:lstStyle/>
                    <a:p>
                      <a:r>
                        <a:rPr lang="en-US" sz="1000" dirty="0">
                          <a:latin typeface="+mn-lt"/>
                        </a:rPr>
                        <a:t>2023</a:t>
                      </a:r>
                    </a:p>
                  </a:txBody>
                  <a:tcPr/>
                </a:tc>
                <a:tc>
                  <a:txBody>
                    <a:bodyPr/>
                    <a:lstStyle/>
                    <a:p>
                      <a:r>
                        <a:rPr lang="en-IN" sz="1000" b="0" i="0" kern="1200" dirty="0">
                          <a:solidFill>
                            <a:schemeClr val="dk1"/>
                          </a:solidFill>
                          <a:effectLst/>
                          <a:latin typeface="+mn-lt"/>
                          <a:ea typeface="+mn-ea"/>
                          <a:cs typeface="+mn-cs"/>
                          <a:hlinkClick r:id="rId12"/>
                        </a:rPr>
                        <a:t>https://doi.org/10.1109/ICCV51070.2023.00551</a:t>
                      </a:r>
                      <a:r>
                        <a:rPr lang="en-IN" sz="1000" b="0" i="0" kern="1200" dirty="0">
                          <a:solidFill>
                            <a:schemeClr val="dk1"/>
                          </a:solidFill>
                          <a:effectLst/>
                          <a:latin typeface="+mn-lt"/>
                          <a:ea typeface="+mn-ea"/>
                          <a:cs typeface="+mn-cs"/>
                        </a:rPr>
                        <a:t> </a:t>
                      </a:r>
                      <a:endParaRPr lang="en-IN" sz="100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mn-lt"/>
                      </a:endParaRPr>
                    </a:p>
                  </a:txBody>
                  <a:tcPr/>
                </a:tc>
                <a:extLst>
                  <a:ext uri="{0D108BD9-81ED-4DB2-BD59-A6C34878D82A}">
                    <a16:rowId xmlns:a16="http://schemas.microsoft.com/office/drawing/2014/main" val="1383190329"/>
                  </a:ext>
                </a:extLst>
              </a:tr>
            </a:tbl>
          </a:graphicData>
        </a:graphic>
      </p:graphicFrame>
    </p:spTree>
    <p:extLst>
      <p:ext uri="{BB962C8B-B14F-4D97-AF65-F5344CB8AC3E}">
        <p14:creationId xmlns:p14="http://schemas.microsoft.com/office/powerpoint/2010/main" val="17302934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0AE73-BD1D-FD41-57C9-2CAE18BB5B1C}"/>
              </a:ext>
            </a:extLst>
          </p:cNvPr>
          <p:cNvSpPr>
            <a:spLocks noGrp="1"/>
          </p:cNvSpPr>
          <p:nvPr>
            <p:ph type="title"/>
          </p:nvPr>
        </p:nvSpPr>
        <p:spPr>
          <a:xfrm>
            <a:off x="628650" y="250831"/>
            <a:ext cx="7169150" cy="545561"/>
          </a:xfrm>
        </p:spPr>
        <p:txBody>
          <a:bodyPr>
            <a:normAutofit fontScale="90000"/>
          </a:bodyPr>
          <a:lstStyle/>
          <a:p>
            <a:r>
              <a:rPr lang="en-US" dirty="0"/>
              <a:t>DRAWBACKS IN EXISTING SOLUTION</a:t>
            </a:r>
          </a:p>
        </p:txBody>
      </p:sp>
      <p:sp>
        <p:nvSpPr>
          <p:cNvPr id="3" name="Text Placeholder 2">
            <a:extLst>
              <a:ext uri="{FF2B5EF4-FFF2-40B4-BE49-F238E27FC236}">
                <a16:creationId xmlns:a16="http://schemas.microsoft.com/office/drawing/2014/main" id="{ED9062BA-AF18-1CC3-26A1-545842BC8B87}"/>
              </a:ext>
            </a:extLst>
          </p:cNvPr>
          <p:cNvSpPr>
            <a:spLocks noGrp="1"/>
          </p:cNvSpPr>
          <p:nvPr>
            <p:ph type="body" sz="quarter" idx="13"/>
          </p:nvPr>
        </p:nvSpPr>
        <p:spPr/>
        <p:txBody>
          <a:bodyPr>
            <a:normAutofit/>
          </a:bodyPr>
          <a:lstStyle/>
          <a:p>
            <a:r>
              <a:rPr lang="en-US" sz="2000" dirty="0"/>
              <a:t>Max accuracy is only around 80 percent (as per few CNN based solutions mentioned in the literature survey)</a:t>
            </a:r>
          </a:p>
          <a:p>
            <a:r>
              <a:rPr lang="en-US" sz="2000" dirty="0"/>
              <a:t>High false positive due to misclassification of non oil spill images.</a:t>
            </a:r>
          </a:p>
          <a:p>
            <a:r>
              <a:rPr lang="en-US" sz="2000" dirty="0"/>
              <a:t>Inference latency is high</a:t>
            </a:r>
          </a:p>
          <a:p>
            <a:r>
              <a:rPr lang="en-US" sz="2000" dirty="0"/>
              <a:t>Challenges in ease of deployment </a:t>
            </a:r>
          </a:p>
          <a:p>
            <a:r>
              <a:rPr lang="en-US" sz="2000" dirty="0"/>
              <a:t>Dataset challenges :</a:t>
            </a:r>
          </a:p>
          <a:p>
            <a:pPr lvl="1"/>
            <a:r>
              <a:rPr lang="en-US" sz="2000" dirty="0"/>
              <a:t>The acquisition of SAR images with oil spill events is very low.</a:t>
            </a:r>
          </a:p>
          <a:p>
            <a:pPr lvl="1"/>
            <a:r>
              <a:rPr lang="en-US" sz="2000" dirty="0"/>
              <a:t>Ground truth labeled images are scarce and costly, need human experts to label which takes hours just to label one image.</a:t>
            </a:r>
          </a:p>
          <a:p>
            <a:pPr lvl="1"/>
            <a:endParaRPr lang="en-US" sz="2000" dirty="0"/>
          </a:p>
          <a:p>
            <a:endParaRPr lang="en-US" sz="2000" dirty="0"/>
          </a:p>
          <a:p>
            <a:endParaRPr lang="en-US" sz="2000" dirty="0"/>
          </a:p>
          <a:p>
            <a:endParaRPr lang="en-US" sz="2000" dirty="0"/>
          </a:p>
        </p:txBody>
      </p:sp>
    </p:spTree>
    <p:extLst>
      <p:ext uri="{BB962C8B-B14F-4D97-AF65-F5344CB8AC3E}">
        <p14:creationId xmlns:p14="http://schemas.microsoft.com/office/powerpoint/2010/main" val="1366315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C7E74D-0D0B-4275-AF9D-4EB16F278B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A20A9D-9C09-9B05-F848-82A4F06AECAD}"/>
              </a:ext>
            </a:extLst>
          </p:cNvPr>
          <p:cNvSpPr>
            <a:spLocks noGrp="1"/>
          </p:cNvSpPr>
          <p:nvPr>
            <p:ph type="title"/>
          </p:nvPr>
        </p:nvSpPr>
        <p:spPr/>
        <p:txBody>
          <a:bodyPr/>
          <a:lstStyle/>
          <a:p>
            <a:r>
              <a:rPr lang="en-SG" dirty="0"/>
              <a:t>PROPOSED SOLUTION</a:t>
            </a:r>
          </a:p>
        </p:txBody>
      </p:sp>
      <p:sp>
        <p:nvSpPr>
          <p:cNvPr id="3" name="Text Placeholder 2">
            <a:extLst>
              <a:ext uri="{FF2B5EF4-FFF2-40B4-BE49-F238E27FC236}">
                <a16:creationId xmlns:a16="http://schemas.microsoft.com/office/drawing/2014/main" id="{D1FF2061-FC26-B66C-E0F0-A8E3DBB9663E}"/>
              </a:ext>
            </a:extLst>
          </p:cNvPr>
          <p:cNvSpPr>
            <a:spLocks noGrp="1"/>
          </p:cNvSpPr>
          <p:nvPr>
            <p:ph type="body" sz="quarter" idx="13"/>
          </p:nvPr>
        </p:nvSpPr>
        <p:spPr/>
        <p:txBody>
          <a:bodyPr>
            <a:normAutofit/>
          </a:bodyPr>
          <a:lstStyle/>
          <a:p>
            <a:r>
              <a:rPr lang="en-US" sz="2000" dirty="0"/>
              <a:t>Detection of oil spill incidents using SAR images along with the synthetic generated SAR images with </a:t>
            </a:r>
            <a:r>
              <a:rPr lang="en-US" sz="2000" dirty="0" err="1"/>
              <a:t>cDDPM</a:t>
            </a:r>
            <a:r>
              <a:rPr lang="en-US" sz="2000" dirty="0"/>
              <a:t>.</a:t>
            </a:r>
          </a:p>
          <a:p>
            <a:r>
              <a:rPr lang="en-US" sz="2000" dirty="0"/>
              <a:t>Use of dynamic perceiver architecture for efficient detection.</a:t>
            </a:r>
            <a:endParaRPr lang="en-SG" sz="2000" dirty="0"/>
          </a:p>
        </p:txBody>
      </p:sp>
    </p:spTree>
    <p:extLst>
      <p:ext uri="{BB962C8B-B14F-4D97-AF65-F5344CB8AC3E}">
        <p14:creationId xmlns:p14="http://schemas.microsoft.com/office/powerpoint/2010/main" val="19889845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UTOFOOTER" val="No"/>
</p:tagLst>
</file>

<file path=ppt/theme/theme1.xml><?xml version="1.0" encoding="utf-8"?>
<a:theme xmlns:a="http://schemas.openxmlformats.org/drawingml/2006/main" name="1_Theme1">
  <a:themeElements>
    <a:clrScheme name="Office">
      <a:dk1>
        <a:sysClr val="windowText" lastClr="000000"/>
      </a:dk1>
      <a:lt1>
        <a:sysClr val="window" lastClr="FFFFFF"/>
      </a:lt1>
      <a:dk2>
        <a:srgbClr val="44546A"/>
      </a:dk2>
      <a:lt2>
        <a:srgbClr val="E7E6E6"/>
      </a:lt2>
      <a:accent1>
        <a:srgbClr val="173F7E"/>
      </a:accent1>
      <a:accent2>
        <a:srgbClr val="F58220"/>
      </a:accent2>
      <a:accent3>
        <a:srgbClr val="404040"/>
      </a:accent3>
      <a:accent4>
        <a:srgbClr val="33BBBC"/>
      </a:accent4>
      <a:accent5>
        <a:srgbClr val="7F7F7F"/>
      </a:accent5>
      <a:accent6>
        <a:srgbClr val="FFFFFF"/>
      </a:accent6>
      <a:hlink>
        <a:srgbClr val="173F7E"/>
      </a:hlink>
      <a:folHlink>
        <a:srgbClr val="7F7F7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dirty="0" err="1" smtClean="0">
            <a:solidFill>
              <a:schemeClr val="tx1"/>
            </a:solidFill>
          </a:defRPr>
        </a:defPPr>
      </a:lstStyle>
    </a:txDef>
  </a:objectDefaults>
  <a:extraClrSchemeLst/>
  <a:extLst>
    <a:ext uri="{05A4C25C-085E-4340-85A3-A5531E510DB2}">
      <thm15:themeFamily xmlns:thm15="http://schemas.microsoft.com/office/thememl/2012/main" name="Theme1" id="{91B66467-7EFC-4B58-A0EB-3450E8B960CD}" vid="{B85C76FD-7EC2-4663-96A4-3E9E85EF7C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1656</Words>
  <Application>Microsoft Macintosh PowerPoint</Application>
  <PresentationFormat>On-screen Show (4:3)</PresentationFormat>
  <Paragraphs>224</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Helvetica</vt:lpstr>
      <vt:lpstr>Montserrat</vt:lpstr>
      <vt:lpstr>Wingdings</vt:lpstr>
      <vt:lpstr>1_Theme1</vt:lpstr>
      <vt:lpstr>OIL SPILL DETECTION SYSTEM with synthetic data generation pipeline and dynamic perceiver architecture</vt:lpstr>
      <vt:lpstr>INTRODUCTION</vt:lpstr>
      <vt:lpstr>EXAMPLES </vt:lpstr>
      <vt:lpstr>PROBLEM SCENARIO</vt:lpstr>
      <vt:lpstr>SAR FOR OIL SPILL DETECTION</vt:lpstr>
      <vt:lpstr>COMMERCIAL SOLUTIONS</vt:lpstr>
      <vt:lpstr>LITERATURE SURVEY</vt:lpstr>
      <vt:lpstr>DRAWBACKS IN EXISTING SOLUTION</vt:lpstr>
      <vt:lpstr>PROPOSED SOLUTION</vt:lpstr>
      <vt:lpstr>DATASET COLLECTION </vt:lpstr>
      <vt:lpstr>ORIGINAL DATASET </vt:lpstr>
      <vt:lpstr>DATASET PIPELINE</vt:lpstr>
      <vt:lpstr>DATASET PIPELINE - FLOWCHART</vt:lpstr>
      <vt:lpstr>DATASET PIPELINE - FLOWCHART</vt:lpstr>
      <vt:lpstr>MODEL ARCHITECTURE</vt:lpstr>
      <vt:lpstr>PROJECT DELIVERABLES</vt:lpstr>
      <vt:lpstr>COMPARISON OF DATASET LEVEL METRICS: FID SCORE AND DATASET UTILITY </vt:lpstr>
      <vt:lpstr> PERFORMANCE COMPARISON OF DYNAMIC PERCEIVER MODEL ON DIFFERENT DATASET TYPES</vt:lpstr>
      <vt:lpstr>WEB BASED OIL SPILL DETECTION SYSTEM </vt:lpstr>
      <vt:lpstr>CHALLENGES</vt:lpstr>
      <vt:lpstr>CONCLUSION</vt:lpstr>
      <vt:lpstr>FUTURE SCOPE</vt:lpstr>
      <vt:lpstr>DEMO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2024-12-31T02:20:55Z</dcterms:created>
  <dcterms:modified xsi:type="dcterms:W3CDTF">2025-05-20T00:45:22Z</dcterms:modified>
</cp:coreProperties>
</file>